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4"/>
  </p:notesMasterIdLst>
  <p:sldIdLst>
    <p:sldId id="256" r:id="rId5"/>
    <p:sldId id="562" r:id="rId6"/>
    <p:sldId id="557" r:id="rId7"/>
    <p:sldId id="591" r:id="rId8"/>
    <p:sldId id="558" r:id="rId9"/>
    <p:sldId id="565" r:id="rId10"/>
    <p:sldId id="559" r:id="rId11"/>
    <p:sldId id="560" r:id="rId12"/>
    <p:sldId id="571" r:id="rId13"/>
    <p:sldId id="563" r:id="rId14"/>
    <p:sldId id="564" r:id="rId15"/>
    <p:sldId id="566" r:id="rId16"/>
    <p:sldId id="568" r:id="rId17"/>
    <p:sldId id="567" r:id="rId18"/>
    <p:sldId id="561" r:id="rId19"/>
    <p:sldId id="569" r:id="rId20"/>
    <p:sldId id="570" r:id="rId21"/>
    <p:sldId id="575" r:id="rId22"/>
    <p:sldId id="576" r:id="rId23"/>
    <p:sldId id="577" r:id="rId24"/>
    <p:sldId id="578" r:id="rId25"/>
    <p:sldId id="586" r:id="rId26"/>
    <p:sldId id="587" r:id="rId27"/>
    <p:sldId id="588" r:id="rId28"/>
    <p:sldId id="589" r:id="rId29"/>
    <p:sldId id="592" r:id="rId30"/>
    <p:sldId id="593" r:id="rId31"/>
    <p:sldId id="594" r:id="rId32"/>
    <p:sldId id="59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F54"/>
    <a:srgbClr val="800080"/>
    <a:srgbClr val="996633"/>
    <a:srgbClr val="00FF00"/>
    <a:srgbClr val="0000CC"/>
    <a:srgbClr val="FF00FF"/>
    <a:srgbClr val="048C9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57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E915F61-0635-48EA-8903-701BE63DD5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1B9E9A1-33F8-4D1F-8272-5045BC0172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C7EA472-F6C7-4CA1-ABCE-53E73BE95A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C058569-1F19-4393-A28C-0E62B43F70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0FE6730-EDBC-4F44-B03D-C940F7172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2BB3E97-5A8A-4046-9B8B-930F39920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C30E3D-0C13-44A1-AAAA-649498C989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85357EEE-7381-4424-A9CD-EF0E23BE3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E50BFCCD-CE35-4915-B754-90E74AFE9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1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0B4E9-25E3-4512-8F8B-BA9749DE8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3216555-219E-47EA-889F-5A80B03CEE6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>
            <a:extLst>
              <a:ext uri="{FF2B5EF4-FFF2-40B4-BE49-F238E27FC236}">
                <a16:creationId xmlns:a16="http://schemas.microsoft.com/office/drawing/2014/main" id="{2BBD615A-DE07-4321-AE99-5FBD074F2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2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B9ABAEC-7D84-4742-B4E1-5CB727A9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35F75-3992-4F06-85A0-3D4D74C2F2E4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7B548A-5115-44D7-A36E-6AD58D60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D3A0BB-E6D9-4F33-A5E8-0FDCEDF9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52A0-3970-4B91-BE9D-498DA2521B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34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8CD11A-37BB-4A96-B5A8-1732F08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EA065-B6B5-4176-B749-8924CE222ED8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78C20-B572-49C7-9C24-3F536079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264432-C012-4DCA-BB41-3DAD0C0D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AF66-B6CA-423A-BAAB-10E5CAEA04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849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6A4564-7461-4C24-8654-80B18C3C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F8C96-351C-4718-BD1F-878713120566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6EFFE-6A1F-44EC-A39F-E6343214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A41289-E43D-4A83-BC39-8FEFA2A9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E485-86D3-4385-8070-D5AF06EFC5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36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B76931-12CE-4B40-8999-8BE43D4E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E53E4-55F6-490E-9D20-A44F20895DB7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C9814C-8B04-4AB8-9F73-CCDF1B16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5DF72D-4C16-40C1-B92F-A6ECD328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9C1DF-AA3C-41A6-89AF-70DC2E1301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3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8C08-6E8B-4686-9D47-AECC3473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EF0A6-BDA6-4B5E-A674-A73E35B726A0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2072-FAEF-4683-99A3-BDBEA80E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CAEAF-7AB2-42B1-B644-51FDE078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73D5D-3B9E-415A-993A-0930F0D1C5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89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C89E-2E57-4FA6-967A-A3EF913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647CB-04E3-4F16-8B61-CA3BF89760BD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9D36-48A7-4EF4-9EC8-97EC8514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A1E9-CF8F-49BB-84AF-FD2F90B4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BADEA-D214-42B5-B37A-E2CA1A4A14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732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92A0B1-D198-47FB-9142-2251A226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616D5-AD9C-49A0-B9AB-D3501F658644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CC5C7A-AAF1-43E5-A411-DA67EFBD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A1F40-C24F-49D5-9FD0-D344EF92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82C1B-F35A-4389-A943-50493C534A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00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837AC3-E30D-49A4-8A2C-786304E3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1E0E3-2D84-45E5-8B62-518A5301AD25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001D2-BB6E-4AD7-85B1-5527C2F7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0083080-1403-492C-8380-7339C40B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C62B-0B40-460F-B098-A17791E08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9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442BE1E-D452-48EA-B02E-0311BE88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1C8F0-8828-4693-963F-6ED31C1B76F6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C1631E-9B81-483B-A828-91684FE3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5C8BB0-AF46-4615-A4AA-A82A8A1E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AE1B-5A37-4677-8027-51A2A9DEA8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639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E0FE1A5-15AC-4813-80FB-458E7752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5754E-3058-44EB-A692-EF0886350F3F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E00D6-E34E-409E-A8B0-731FAB0E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D88C92-C1C6-4507-8569-85A6B791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2859E-B08B-49A1-A78B-645E90C0AC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28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09EAD-F7E8-4A42-8168-AA442784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B452C-3D13-4E22-AFEC-190E51151D50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770E-D682-4BD8-9472-9F81B7FF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9C347-C570-4F39-B62D-C11EDF14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17F-BE7E-44F7-8C6F-BFE538E077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2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0C0704-BF12-4347-A295-09668B32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B1227-B760-42C7-9091-A2F8E34CB9DE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203D10-7BF3-4177-B30C-75DAAD94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D56775-AA87-4BDB-A98C-251BF03C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543EE-3EF2-4F55-B19E-5FC14563A1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7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>
            <a:extLst>
              <a:ext uri="{FF2B5EF4-FFF2-40B4-BE49-F238E27FC236}">
                <a16:creationId xmlns:a16="http://schemas.microsoft.com/office/drawing/2014/main" id="{0D386F22-35EA-4A0F-A471-34FF340EDA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554B09E-13D1-4514-BAC8-192571F5E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1907E3B-E843-48FD-B032-2F382DC6E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54720F9-C70D-4997-890E-8168491FB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800"/>
            </a:lvl1pPr>
          </a:lstStyle>
          <a:p>
            <a:fld id="{B265E111-0CF6-42E8-A5FE-4480F3C36A63}" type="datetime4">
              <a:rPr lang="en-US" altLang="en-US"/>
              <a:pPr/>
              <a:t>February 14, 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5C6C13-DFFC-4733-97ED-C03ADBB6D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74FB13-D25E-4E62-9485-EABC0399A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800"/>
            </a:lvl1pPr>
          </a:lstStyle>
          <a:p>
            <a:fld id="{ECAA3FB7-F1FF-4157-8B5A-C1DD1D539BB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2" name="Rectangle 11">
            <a:extLst>
              <a:ext uri="{FF2B5EF4-FFF2-40B4-BE49-F238E27FC236}">
                <a16:creationId xmlns:a16="http://schemas.microsoft.com/office/drawing/2014/main" id="{8E1977BC-7326-4BF2-A217-B1EF7008B0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A9054B4-E84E-47E1-BD50-FE8AEB8F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Developing confidence in critical state soil mechanics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12.  Cyclic simple shear (</a:t>
            </a:r>
            <a:r>
              <a:rPr lang="en-GB" b="0" i="1" dirty="0" err="1">
                <a:solidFill>
                  <a:srgbClr val="0000FF"/>
                </a:solidFill>
              </a:rPr>
              <a:t>NorSandPSR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>
            <a:extLst>
              <a:ext uri="{FF2B5EF4-FFF2-40B4-BE49-F238E27FC236}">
                <a16:creationId xmlns:a16="http://schemas.microsoft.com/office/drawing/2014/main" id="{97EF0526-D64E-4AAB-9A8B-6C7F66CAD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3276600" cy="838200"/>
          </a:xfrm>
        </p:spPr>
        <p:txBody>
          <a:bodyPr/>
          <a:lstStyle/>
          <a:p>
            <a:pPr eaLnBrk="1" hangingPunct="1"/>
            <a:r>
              <a:rPr lang="en-US" altLang="en-US" b="1"/>
              <a:t>Mike Jefferies, PEng</a:t>
            </a:r>
          </a:p>
          <a:p>
            <a:pPr eaLnBrk="1" hangingPunct="1"/>
            <a:r>
              <a:rPr lang="en-US" altLang="en-US" b="1"/>
              <a:t>Dr. Dawn Shuttle, PEng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1000"/>
              <a:t>January, 2015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6BC9B914-C356-4112-B71C-04EF4039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924E0DBA-8D3A-479C-B13F-BE6CE243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6C5399B-37C1-4043-8E35-2F99909C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Irrelevance of cyclic triaxial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E47A-140E-479B-89A7-07B3CF17AD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4A0A4F5-0184-414C-8F7C-5E77F5FA45E8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48F39-8393-4B5A-BC2A-8AAD1CD8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52A0570-AA41-442E-9C90-14BF5970CFE0}" type="slidenum">
              <a:rPr lang="en-GB" altLang="en-US" sz="800"/>
              <a:pPr/>
              <a:t>10</a:t>
            </a:fld>
            <a:endParaRPr lang="en-GB" altLang="en-US" sz="800"/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CD077B02-95E5-4ABB-B062-F43021040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10" r="-28110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A48B82F-C48B-4C14-A9BB-7A92728E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F11E-85FF-4193-85C7-B58624E83D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96C7022-1E6B-41DA-80A7-08679FD4FB4C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54685-D538-4491-BCE1-CE25417C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A2AFCD7-06C4-417E-88F6-D3F1DC030355}" type="slidenum">
              <a:rPr lang="en-GB" altLang="en-US" sz="800"/>
              <a:pPr/>
              <a:t>11</a:t>
            </a:fld>
            <a:endParaRPr lang="en-GB" altLang="en-US" sz="800"/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B40B8801-D760-407D-B8B3-BFC70679F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4" r="-10194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E18FC4B0-50FB-4FF5-919D-4727674A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 views to simple shear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61C3-89F0-4A79-8291-E4E50DA423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F04F2C0-04D5-44E6-95CA-0C319E3BE480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0B757-8653-4D36-971B-00CE74A8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D258EA-4E19-4DB0-94FE-4B5830056E9C}" type="slidenum">
              <a:rPr lang="en-GB" altLang="en-US" sz="800"/>
              <a:pPr/>
              <a:t>12</a:t>
            </a:fld>
            <a:endParaRPr lang="en-GB" altLang="en-US" sz="800"/>
          </a:p>
        </p:txBody>
      </p:sp>
      <p:pic>
        <p:nvPicPr>
          <p:cNvPr id="41988" name="Content Placeholder 5">
            <a:extLst>
              <a:ext uri="{FF2B5EF4-FFF2-40B4-BE49-F238E27FC236}">
                <a16:creationId xmlns:a16="http://schemas.microsoft.com/office/drawing/2014/main" id="{93566B0A-3BA6-4AE2-B79C-B9DFB21E99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30" b="-713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E8ECA84-0F1C-4C9E-873A-58A75E11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bias and PSR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8E132-F450-4FDB-8A90-BC58C5127F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FB81411-1A12-47EF-8F99-20BC3CB0C7FD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EEFF1-8BE2-4544-9373-1C1E9BA2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5316C93-1B64-4F2C-B8C6-3A8CF572DE13}" type="slidenum">
              <a:rPr lang="en-GB" altLang="en-US" sz="800"/>
              <a:pPr/>
              <a:t>13</a:t>
            </a:fld>
            <a:endParaRPr lang="en-GB" altLang="en-US" sz="800"/>
          </a:p>
        </p:txBody>
      </p:sp>
      <p:pic>
        <p:nvPicPr>
          <p:cNvPr id="43012" name="Content Placeholder 5">
            <a:extLst>
              <a:ext uri="{FF2B5EF4-FFF2-40B4-BE49-F238E27FC236}">
                <a16:creationId xmlns:a16="http://schemas.microsoft.com/office/drawing/2014/main" id="{8BF26C47-43F5-4E0C-8048-DA31E1A068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359" b="51944"/>
          <a:stretch>
            <a:fillRect/>
          </a:stretch>
        </p:blipFill>
        <p:spPr>
          <a:xfrm>
            <a:off x="1295400" y="1143000"/>
            <a:ext cx="6781800" cy="4724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CDCCB797-6D23-4D88-B16B-435A42CC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bias and PSR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8D0CF-C8F9-4A54-BFFC-15951FD534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324CC4E-158A-4B93-8057-2A0AEC7C6EA4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C0AD3-2833-437A-B40C-246C4CC3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ED88845-D7DF-48C7-98F7-702E7AB52A19}" type="slidenum">
              <a:rPr lang="en-GB" altLang="en-US" sz="800"/>
              <a:pPr/>
              <a:t>14</a:t>
            </a:fld>
            <a:endParaRPr lang="en-GB" altLang="en-US" sz="800"/>
          </a:p>
        </p:txBody>
      </p:sp>
      <p:pic>
        <p:nvPicPr>
          <p:cNvPr id="44036" name="Content Placeholder 5">
            <a:extLst>
              <a:ext uri="{FF2B5EF4-FFF2-40B4-BE49-F238E27FC236}">
                <a16:creationId xmlns:a16="http://schemas.microsoft.com/office/drawing/2014/main" id="{17F22984-0030-4E21-A2C6-FB2D1F3522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42" r="-60242"/>
          <a:stretch>
            <a:fillRect/>
          </a:stretch>
        </p:blipFill>
        <p:spPr>
          <a:xfrm>
            <a:off x="-762000" y="990600"/>
            <a:ext cx="8686800" cy="50212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0D12F88-CFFB-4CE7-B72C-845CFB6E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“Liquefaction Initiative” tests on FRS</a:t>
            </a:r>
          </a:p>
        </p:txBody>
      </p:sp>
      <p:pic>
        <p:nvPicPr>
          <p:cNvPr id="25602" name="Content Placeholder 5">
            <a:extLst>
              <a:ext uri="{FF2B5EF4-FFF2-40B4-BE49-F238E27FC236}">
                <a16:creationId xmlns:a16="http://schemas.microsoft.com/office/drawing/2014/main" id="{9D51FDD3-A636-4A84-B501-EBF54006C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" b="990"/>
          <a:stretch>
            <a:fillRect/>
          </a:stretch>
        </p:blipFill>
        <p:spPr>
          <a:xfrm>
            <a:off x="685800" y="982663"/>
            <a:ext cx="8229600" cy="51133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89C4-158A-46C2-9D71-F78F87BF0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676D148-AB34-485C-9300-4A7E6F14B286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59B49-C6B0-44C6-B007-66FB6898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F107FE6-BD18-4D41-A916-4C94E6C8657B}" type="slidenum">
              <a:rPr lang="en-GB" altLang="en-US" sz="800"/>
              <a:pPr/>
              <a:t>15</a:t>
            </a:fld>
            <a:endParaRPr lang="en-GB" altLang="en-US"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0C0F14A0-5527-4A53-A65A-D37761F5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Conditions in FRS 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EF17D-CA65-4C63-B8EC-4D8894D715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83E2047-CF4F-4A7E-BB4A-037FA493DAEB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6D1DD-B56F-4703-812B-155816C7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81D9193-7A9E-4305-A9ED-F5278A2789BB}" type="slidenum">
              <a:rPr lang="en-GB" altLang="en-US" sz="800"/>
              <a:pPr/>
              <a:t>16</a:t>
            </a:fld>
            <a:endParaRPr lang="en-GB" altLang="en-US" sz="800"/>
          </a:p>
        </p:txBody>
      </p:sp>
      <p:pic>
        <p:nvPicPr>
          <p:cNvPr id="45060" name="Content Placeholder 5">
            <a:extLst>
              <a:ext uri="{FF2B5EF4-FFF2-40B4-BE49-F238E27FC236}">
                <a16:creationId xmlns:a16="http://schemas.microsoft.com/office/drawing/2014/main" id="{E3CCF004-3D69-4D98-B2EF-891CC79BFB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1" r="-11601"/>
          <a:stretch>
            <a:fillRect/>
          </a:stretch>
        </p:blipFill>
        <p:spPr>
          <a:xfrm>
            <a:off x="-152400" y="990600"/>
            <a:ext cx="85344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531443FE-CA1F-4244-B47A-0D6654BE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Quickish liquefaction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B5B7-822A-4365-B25C-DE473DDCBF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1609446-A30D-4C51-8BFC-8B9396293438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1963D-9389-4EE5-988D-DE054767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8086001-9F88-4206-967C-8752CC123D12}" type="slidenum">
              <a:rPr lang="en-GB" altLang="en-US" sz="800"/>
              <a:pPr/>
              <a:t>17</a:t>
            </a:fld>
            <a:endParaRPr lang="en-GB" altLang="en-US" sz="800"/>
          </a:p>
        </p:txBody>
      </p:sp>
      <p:pic>
        <p:nvPicPr>
          <p:cNvPr id="46084" name="Content Placeholder 5">
            <a:extLst>
              <a:ext uri="{FF2B5EF4-FFF2-40B4-BE49-F238E27FC236}">
                <a16:creationId xmlns:a16="http://schemas.microsoft.com/office/drawing/2014/main" id="{7435FCCC-099A-4BD5-9C4B-6067821F84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" r="-613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276AF2A-A82E-408D-BD8E-6DC61345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High-cycle “fatigue softening”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ABAE-AE64-4FD9-B0D4-5B6CD321EF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2BCECE6-C50A-4DDE-B982-59B1E9F0D512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3E3F1-6CD0-467A-AB67-CCE64C3D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51FCB69-9E68-49E4-92D3-B533CE9A39AA}" type="slidenum">
              <a:rPr lang="en-GB" altLang="en-US" sz="800"/>
              <a:pPr/>
              <a:t>18</a:t>
            </a:fld>
            <a:endParaRPr lang="en-GB" altLang="en-US" sz="800"/>
          </a:p>
        </p:txBody>
      </p:sp>
      <p:pic>
        <p:nvPicPr>
          <p:cNvPr id="47108" name="Content Placeholder 5">
            <a:extLst>
              <a:ext uri="{FF2B5EF4-FFF2-40B4-BE49-F238E27FC236}">
                <a16:creationId xmlns:a16="http://schemas.microsoft.com/office/drawing/2014/main" id="{AB579210-1091-4FD7-B421-1F2C1ED4CF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54EB861C-FBA7-44FD-A258-FEC08A04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shear calibration: monotonic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667AD-8639-4BC1-B520-AFE9C2EFE1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96CDE82-20CB-458B-861C-C13C2DF3F591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51180-A986-412E-9A2E-AB1CA1E6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AD493F9-602D-4F1E-82F3-A200E4A99F7A}" type="slidenum">
              <a:rPr lang="en-GB" altLang="en-US" sz="800"/>
              <a:pPr/>
              <a:t>19</a:t>
            </a:fld>
            <a:endParaRPr lang="en-GB" altLang="en-US" sz="800"/>
          </a:p>
        </p:txBody>
      </p:sp>
      <p:pic>
        <p:nvPicPr>
          <p:cNvPr id="48132" name="Content Placeholder 5">
            <a:extLst>
              <a:ext uri="{FF2B5EF4-FFF2-40B4-BE49-F238E27FC236}">
                <a16:creationId xmlns:a16="http://schemas.microsoft.com/office/drawing/2014/main" id="{6288D382-7D0D-49BC-94C6-D667306A19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66" b="-11366"/>
          <a:stretch>
            <a:fillRect/>
          </a:stretch>
        </p:blipFill>
        <p:spPr>
          <a:xfrm>
            <a:off x="228600" y="1066800"/>
            <a:ext cx="8686800" cy="5021263"/>
          </a:xfrm>
        </p:spPr>
      </p:pic>
      <p:sp>
        <p:nvSpPr>
          <p:cNvPr id="48133" name="TextBox 6">
            <a:extLst>
              <a:ext uri="{FF2B5EF4-FFF2-40B4-BE49-F238E27FC236}">
                <a16:creationId xmlns:a16="http://schemas.microsoft.com/office/drawing/2014/main" id="{35CF1E49-FE0C-43B3-BA7E-C5392A43E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Using properties measured in triaxial compression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54AF12F-77A3-41B6-8350-D259A485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principal stresses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070FD-A417-4029-909C-F18864C86A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EA1E74B-440B-4903-901B-4697C9A71461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F694B-0AA7-4FEB-8527-D013BDB7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50579C6-D30C-4FE5-A6DD-D0E942DD824D}" type="slidenum">
              <a:rPr lang="en-GB" altLang="en-US" sz="800"/>
              <a:pPr/>
              <a:t>2</a:t>
            </a:fld>
            <a:endParaRPr lang="en-GB" altLang="en-US" sz="80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24033351-FF85-45C9-8ABC-F9C315EB3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24384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8917" name="Straight Connector 27">
            <a:extLst>
              <a:ext uri="{FF2B5EF4-FFF2-40B4-BE49-F238E27FC236}">
                <a16:creationId xmlns:a16="http://schemas.microsoft.com/office/drawing/2014/main" id="{E1B68DF4-B427-45FA-A7B9-6C7D58ABFD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1447800"/>
            <a:ext cx="0" cy="426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28">
            <a:extLst>
              <a:ext uri="{FF2B5EF4-FFF2-40B4-BE49-F238E27FC236}">
                <a16:creationId xmlns:a16="http://schemas.microsoft.com/office/drawing/2014/main" id="{E0DF632D-4CCF-4B19-84E5-A9176D69AF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8200" y="5715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9" name="TextBox 30">
            <a:extLst>
              <a:ext uri="{FF2B5EF4-FFF2-40B4-BE49-F238E27FC236}">
                <a16:creationId xmlns:a16="http://schemas.microsoft.com/office/drawing/2014/main" id="{C5953FAD-60C6-403D-A8CA-03FE8A72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8920" name="TextBox 31">
            <a:extLst>
              <a:ext uri="{FF2B5EF4-FFF2-40B4-BE49-F238E27FC236}">
                <a16:creationId xmlns:a16="http://schemas.microsoft.com/office/drawing/2014/main" id="{59CBA5C0-82F4-4A20-9F38-DCF74A72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86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grpSp>
        <p:nvGrpSpPr>
          <p:cNvPr id="38921" name="Group 54">
            <a:extLst>
              <a:ext uri="{FF2B5EF4-FFF2-40B4-BE49-F238E27FC236}">
                <a16:creationId xmlns:a16="http://schemas.microsoft.com/office/drawing/2014/main" id="{63655EBF-52F6-4D6D-A231-DD6D35D1D26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600200"/>
            <a:ext cx="4343400" cy="3962400"/>
            <a:chOff x="1600200" y="1600200"/>
            <a:chExt cx="4343400" cy="3962400"/>
          </a:xfrm>
        </p:grpSpPr>
        <p:sp>
          <p:nvSpPr>
            <p:cNvPr id="38931" name="Rectangle 25">
              <a:extLst>
                <a:ext uri="{FF2B5EF4-FFF2-40B4-BE49-F238E27FC236}">
                  <a16:creationId xmlns:a16="http://schemas.microsoft.com/office/drawing/2014/main" id="{3534D47D-B1DA-45CF-8998-2310DD54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3048000"/>
              <a:ext cx="484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Symbol" panose="05050102010706020507" pitchFamily="18" charset="2"/>
                </a:rPr>
                <a:t>s</a:t>
              </a:r>
              <a:r>
                <a:rPr lang="en-US" altLang="en-US" baseline="-25000"/>
                <a:t>x</a:t>
              </a:r>
              <a:endParaRPr lang="en-US" altLang="en-US"/>
            </a:p>
          </p:txBody>
        </p:sp>
        <p:grpSp>
          <p:nvGrpSpPr>
            <p:cNvPr id="38932" name="Group 42">
              <a:extLst>
                <a:ext uri="{FF2B5EF4-FFF2-40B4-BE49-F238E27FC236}">
                  <a16:creationId xmlns:a16="http://schemas.microsoft.com/office/drawing/2014/main" id="{57E4C0DB-97EB-4CE0-9042-66EF05F4B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1600200"/>
              <a:ext cx="4343400" cy="3962400"/>
              <a:chOff x="1600200" y="1600200"/>
              <a:chExt cx="4343400" cy="3962400"/>
            </a:xfrm>
          </p:grpSpPr>
          <p:cxnSp>
            <p:nvCxnSpPr>
              <p:cNvPr id="38933" name="Straight Arrow Connector 8">
                <a:extLst>
                  <a:ext uri="{FF2B5EF4-FFF2-40B4-BE49-F238E27FC236}">
                    <a16:creationId xmlns:a16="http://schemas.microsoft.com/office/drawing/2014/main" id="{BD6DF5E9-9142-42C3-A3A6-2D9280417E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33800" y="1676400"/>
                <a:ext cx="0" cy="83820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934" name="Straight Arrow Connector 9">
                <a:extLst>
                  <a:ext uri="{FF2B5EF4-FFF2-40B4-BE49-F238E27FC236}">
                    <a16:creationId xmlns:a16="http://schemas.microsoft.com/office/drawing/2014/main" id="{278AF3FE-80A1-4744-B0C7-ED53C046DC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24200" y="2438400"/>
                <a:ext cx="1143000" cy="0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35" name="Rectangle 12">
                <a:extLst>
                  <a:ext uri="{FF2B5EF4-FFF2-40B4-BE49-F238E27FC236}">
                    <a16:creationId xmlns:a16="http://schemas.microsoft.com/office/drawing/2014/main" id="{F3F8C367-038E-48BF-86DD-EF2B803C9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1600200"/>
                <a:ext cx="4843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anose="05050102010706020507" pitchFamily="18" charset="2"/>
                  </a:rPr>
                  <a:t>s</a:t>
                </a:r>
                <a:r>
                  <a:rPr lang="en-US" altLang="en-US" baseline="-25000"/>
                  <a:t>y</a:t>
                </a:r>
                <a:endParaRPr lang="en-US" altLang="en-US"/>
              </a:p>
            </p:txBody>
          </p:sp>
          <p:cxnSp>
            <p:nvCxnSpPr>
              <p:cNvPr id="38936" name="Straight Arrow Connector 14">
                <a:extLst>
                  <a:ext uri="{FF2B5EF4-FFF2-40B4-BE49-F238E27FC236}">
                    <a16:creationId xmlns:a16="http://schemas.microsoft.com/office/drawing/2014/main" id="{75B804C7-AF70-4F98-8A8A-9F24C3144E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733800" y="4724400"/>
                <a:ext cx="0" cy="83820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937" name="Straight Arrow Connector 16">
                <a:extLst>
                  <a:ext uri="{FF2B5EF4-FFF2-40B4-BE49-F238E27FC236}">
                    <a16:creationId xmlns:a16="http://schemas.microsoft.com/office/drawing/2014/main" id="{949B42F9-D645-48BB-81BE-9757A4EC72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124200" y="4800600"/>
                <a:ext cx="1143000" cy="0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38" name="Rectangle 19">
                <a:extLst>
                  <a:ext uri="{FF2B5EF4-FFF2-40B4-BE49-F238E27FC236}">
                    <a16:creationId xmlns:a16="http://schemas.microsoft.com/office/drawing/2014/main" id="{12CC7AA1-F76B-4A5E-8692-8E446E6C5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600" y="1981200"/>
                <a:ext cx="5377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anose="05050102010706020507" pitchFamily="18" charset="2"/>
                  </a:rPr>
                  <a:t>t</a:t>
                </a:r>
                <a:r>
                  <a:rPr lang="en-US" altLang="en-US" baseline="-25000"/>
                  <a:t>xy</a:t>
                </a:r>
                <a:endParaRPr lang="en-US" altLang="en-US"/>
              </a:p>
            </p:txBody>
          </p:sp>
          <p:cxnSp>
            <p:nvCxnSpPr>
              <p:cNvPr id="38939" name="Straight Arrow Connector 20">
                <a:extLst>
                  <a:ext uri="{FF2B5EF4-FFF2-40B4-BE49-F238E27FC236}">
                    <a16:creationId xmlns:a16="http://schemas.microsoft.com/office/drawing/2014/main" id="{D8E70909-5FE7-4C85-9793-32621EAE71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953000" y="3581400"/>
                <a:ext cx="990600" cy="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940" name="Straight Arrow Connector 23">
                <a:extLst>
                  <a:ext uri="{FF2B5EF4-FFF2-40B4-BE49-F238E27FC236}">
                    <a16:creationId xmlns:a16="http://schemas.microsoft.com/office/drawing/2014/main" id="{22C0EF9C-D295-4C7A-9146-6FD3A49596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00200" y="3581400"/>
                <a:ext cx="914400" cy="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941" name="Straight Arrow Connector 33">
                <a:extLst>
                  <a:ext uri="{FF2B5EF4-FFF2-40B4-BE49-F238E27FC236}">
                    <a16:creationId xmlns:a16="http://schemas.microsoft.com/office/drawing/2014/main" id="{9E232741-739C-47EA-815A-5002E7A342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29200" y="2971800"/>
                <a:ext cx="0" cy="1219200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42" name="Rectangle 35">
                <a:extLst>
                  <a:ext uri="{FF2B5EF4-FFF2-40B4-BE49-F238E27FC236}">
                    <a16:creationId xmlns:a16="http://schemas.microsoft.com/office/drawing/2014/main" id="{9179299F-B2B3-417F-8D57-32F70B358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2743200"/>
                <a:ext cx="5377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anose="05050102010706020507" pitchFamily="18" charset="2"/>
                  </a:rPr>
                  <a:t>t</a:t>
                </a:r>
                <a:r>
                  <a:rPr lang="en-US" altLang="en-US" baseline="-25000"/>
                  <a:t>xy</a:t>
                </a:r>
                <a:endParaRPr lang="en-US" altLang="en-US"/>
              </a:p>
            </p:txBody>
          </p:sp>
          <p:cxnSp>
            <p:nvCxnSpPr>
              <p:cNvPr id="38943" name="Straight Arrow Connector 37">
                <a:extLst>
                  <a:ext uri="{FF2B5EF4-FFF2-40B4-BE49-F238E27FC236}">
                    <a16:creationId xmlns:a16="http://schemas.microsoft.com/office/drawing/2014/main" id="{6F78E4FA-1249-4911-865F-5436F2B53B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38400" y="3048000"/>
                <a:ext cx="0" cy="1066800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61CC4E-259A-4FA6-AEA5-D7726E3E077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00200"/>
            <a:ext cx="3608388" cy="3657600"/>
            <a:chOff x="2057400" y="1600200"/>
            <a:chExt cx="3608577" cy="3657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AE1436-34A5-40AD-9E57-4928E3026540}"/>
                </a:ext>
              </a:extLst>
            </p:cNvPr>
            <p:cNvSpPr/>
            <p:nvPr/>
          </p:nvSpPr>
          <p:spPr bwMode="auto">
            <a:xfrm>
              <a:off x="2590800" y="2514600"/>
              <a:ext cx="2362200" cy="2209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274000"/>
              </a:camera>
              <a:lightRig rig="threePt" dir="t"/>
            </a:scene3d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ヒラギノ角ゴ Pro W3" pitchFamily="-32" charset="-128"/>
                <a:cs typeface="ヒラギノ角ゴ Pro W3" charset="0"/>
              </a:endParaRPr>
            </a:p>
          </p:txBody>
        </p:sp>
        <p:cxnSp>
          <p:nvCxnSpPr>
            <p:cNvPr id="38925" name="Straight Arrow Connector 41">
              <a:extLst>
                <a:ext uri="{FF2B5EF4-FFF2-40B4-BE49-F238E27FC236}">
                  <a16:creationId xmlns:a16="http://schemas.microsoft.com/office/drawing/2014/main" id="{3514E525-2703-4FB7-B0F8-00D9A0C77A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2200" y="2057400"/>
              <a:ext cx="685800" cy="762000"/>
            </a:xfrm>
            <a:prstGeom prst="straightConnector1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Straight Arrow Connector 43">
              <a:extLst>
                <a:ext uri="{FF2B5EF4-FFF2-40B4-BE49-F238E27FC236}">
                  <a16:creationId xmlns:a16="http://schemas.microsoft.com/office/drawing/2014/main" id="{F3856291-B939-4FC7-9584-CD183286E4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19600" y="4495800"/>
              <a:ext cx="685800" cy="762000"/>
            </a:xfrm>
            <a:prstGeom prst="straightConnector1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Straight Arrow Connector 46">
              <a:extLst>
                <a:ext uri="{FF2B5EF4-FFF2-40B4-BE49-F238E27FC236}">
                  <a16:creationId xmlns:a16="http://schemas.microsoft.com/office/drawing/2014/main" id="{37995A48-D1A6-4B31-96E9-66A034F51A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8200" y="2514600"/>
              <a:ext cx="533400" cy="381000"/>
            </a:xfrm>
            <a:prstGeom prst="straightConnector1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8" name="Straight Arrow Connector 49">
              <a:extLst>
                <a:ext uri="{FF2B5EF4-FFF2-40B4-BE49-F238E27FC236}">
                  <a16:creationId xmlns:a16="http://schemas.microsoft.com/office/drawing/2014/main" id="{75B88260-755E-4343-BEB6-F932109FE5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62200" y="4343400"/>
              <a:ext cx="457200" cy="457200"/>
            </a:xfrm>
            <a:prstGeom prst="straightConnector1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9" name="Rectangle 51">
              <a:extLst>
                <a:ext uri="{FF2B5EF4-FFF2-40B4-BE49-F238E27FC236}">
                  <a16:creationId xmlns:a16="http://schemas.microsoft.com/office/drawing/2014/main" id="{62BC4FC0-95A8-4C2A-A9E7-FBD78C414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133600"/>
              <a:ext cx="484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baseline="-25000">
                  <a:solidFill>
                    <a:srgbClr val="0000FF"/>
                  </a:solidFill>
                </a:rPr>
                <a:t>3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8930" name="Rectangle 52">
              <a:extLst>
                <a:ext uri="{FF2B5EF4-FFF2-40B4-BE49-F238E27FC236}">
                  <a16:creationId xmlns:a16="http://schemas.microsoft.com/office/drawing/2014/main" id="{5C628EAA-1159-4E18-BBDF-A1A23525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00200"/>
              <a:ext cx="484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baseline="-25000">
                  <a:solidFill>
                    <a:srgbClr val="0000FF"/>
                  </a:solidFill>
                </a:rPr>
                <a:t>1</a:t>
              </a:r>
              <a:endParaRPr lang="en-US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AE6722-3BBB-49AB-BC7B-70BC962A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6000"/>
            <a:ext cx="6477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FF00FF"/>
                </a:solidFill>
              </a:rPr>
              <a:t>All stresses ‘effective’ unless otherwise stated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383AC0EB-919B-4653-AF2E-1C3BD58B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UBC equipment not stiff enough for sands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E9EE-7945-41B3-95E2-89EB036F0A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168A190-DF31-4626-B993-5C7570D1E995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92-8BFC-44B6-96AC-325CAE67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1C8390-7800-4318-B37D-D637FCDB103E}" type="slidenum">
              <a:rPr lang="en-GB" altLang="en-US" sz="800"/>
              <a:pPr/>
              <a:t>20</a:t>
            </a:fld>
            <a:endParaRPr lang="en-GB" altLang="en-US" sz="800"/>
          </a:p>
        </p:txBody>
      </p:sp>
      <p:pic>
        <p:nvPicPr>
          <p:cNvPr id="49156" name="Content Placeholder 5">
            <a:extLst>
              <a:ext uri="{FF2B5EF4-FFF2-40B4-BE49-F238E27FC236}">
                <a16:creationId xmlns:a16="http://schemas.microsoft.com/office/drawing/2014/main" id="{9C743F56-1003-44E7-889E-30B0930FE6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66" b="-11366"/>
          <a:stretch>
            <a:fillRect/>
          </a:stretch>
        </p:blipFill>
        <p:spPr/>
      </p:pic>
      <p:sp>
        <p:nvSpPr>
          <p:cNvPr id="49157" name="TextBox 6">
            <a:extLst>
              <a:ext uri="{FF2B5EF4-FFF2-40B4-BE49-F238E27FC236}">
                <a16:creationId xmlns:a16="http://schemas.microsoft.com/office/drawing/2014/main" id="{F07633E1-2E98-4DAD-8D5B-8E846C0FD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FF"/>
                </a:solidFill>
              </a:rPr>
              <a:t>After making lateral restrain made softer than “rigid”…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E5CACF91-8973-417B-A0B6-563B1916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PSR-NorSand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48327-44A7-4F7B-81F4-5C53F99A91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343ECD6-967B-4500-9616-F6C8BAA8B8EC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41E35-5452-48E1-99DB-5A588D13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755B1CC-FC9B-4766-AAC1-E9045194BD66}" type="slidenum">
              <a:rPr lang="en-GB" altLang="en-US" sz="800"/>
              <a:pPr/>
              <a:t>21</a:t>
            </a:fld>
            <a:endParaRPr lang="en-GB" altLang="en-US" sz="800"/>
          </a:p>
        </p:txBody>
      </p:sp>
      <p:pic>
        <p:nvPicPr>
          <p:cNvPr id="50180" name="Content Placeholder 5">
            <a:extLst>
              <a:ext uri="{FF2B5EF4-FFF2-40B4-BE49-F238E27FC236}">
                <a16:creationId xmlns:a16="http://schemas.microsoft.com/office/drawing/2014/main" id="{41D604E1-A4D3-4B71-8489-AFB68C0276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" b="-131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AE981F5-F405-4973-80BF-8AE2AB99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 moderate static bias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613E6-6F8F-432D-98E0-8D50D75E0E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AA8D724-7885-41CE-B5EA-149CB29AADB1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79D3A-862D-417A-B14E-8B7F58F4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256DB5D-F01B-4E25-9B0B-B0462D7C8405}" type="slidenum">
              <a:rPr lang="en-GB" altLang="en-US" sz="800"/>
              <a:pPr/>
              <a:t>22</a:t>
            </a:fld>
            <a:endParaRPr lang="en-GB" altLang="en-US" sz="800"/>
          </a:p>
        </p:txBody>
      </p:sp>
      <p:pic>
        <p:nvPicPr>
          <p:cNvPr id="51204" name="Content Placeholder 5">
            <a:extLst>
              <a:ext uri="{FF2B5EF4-FFF2-40B4-BE49-F238E27FC236}">
                <a16:creationId xmlns:a16="http://schemas.microsoft.com/office/drawing/2014/main" id="{0CD36750-87BD-45FC-AC5D-3F7AB0D1E5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-15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A1832EE8-5C60-4F52-A4E1-0479813C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dense test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B8FB-8818-4AF8-B1C5-B3310CE16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DA35C0E-926E-4998-A933-085E6F3B97B7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AD31E-1F2E-4AC5-AE3F-08AEF70E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BF8D405-BDFF-4FD4-B83E-B376E7BDFBE7}" type="slidenum">
              <a:rPr lang="en-GB" altLang="en-US" sz="800"/>
              <a:pPr/>
              <a:t>23</a:t>
            </a:fld>
            <a:endParaRPr lang="en-GB" altLang="en-US" sz="800"/>
          </a:p>
        </p:txBody>
      </p:sp>
      <p:pic>
        <p:nvPicPr>
          <p:cNvPr id="52228" name="Content Placeholder 5">
            <a:extLst>
              <a:ext uri="{FF2B5EF4-FFF2-40B4-BE49-F238E27FC236}">
                <a16:creationId xmlns:a16="http://schemas.microsoft.com/office/drawing/2014/main" id="{2E0CE8A9-2B08-4745-A140-A9F3078A8B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-15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2E985EE7-B2FF-4BE2-ABE2-15B1B6BF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PSR-</a:t>
            </a:r>
            <a:r>
              <a:rPr lang="en-US" altLang="en-US" dirty="0" err="1"/>
              <a:t>NorSand</a:t>
            </a:r>
            <a:r>
              <a:rPr lang="en-US" altLang="en-US" dirty="0"/>
              <a:t> not in Book </a:t>
            </a:r>
            <a:r>
              <a:rPr lang="en-US" altLang="en-US" b="0" dirty="0"/>
              <a:t>(Free download)</a:t>
            </a:r>
          </a:p>
        </p:txBody>
      </p:sp>
      <p:pic>
        <p:nvPicPr>
          <p:cNvPr id="53250" name="Content Placeholder 5">
            <a:extLst>
              <a:ext uri="{FF2B5EF4-FFF2-40B4-BE49-F238E27FC236}">
                <a16:creationId xmlns:a16="http://schemas.microsoft.com/office/drawing/2014/main" id="{8598F85D-42F2-4AAD-BF03-61C1EEDFE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52" r="-72652"/>
          <a:stretch>
            <a:fillRect/>
          </a:stretch>
        </p:blipFill>
        <p:spPr>
          <a:xfrm>
            <a:off x="-457200" y="990600"/>
            <a:ext cx="8305800" cy="4800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C9D7-3800-4A49-B9C8-E968AD0121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734E3A8-8EA5-4949-8A82-0D08FE437CDF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8809-4172-4230-974F-658090EE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E214869-5D53-4F53-9F8A-0326EDBBE06E}" type="slidenum">
              <a:rPr lang="en-GB" altLang="en-US" sz="800"/>
              <a:pPr/>
              <a:t>24</a:t>
            </a:fld>
            <a:endParaRPr lang="en-GB" altLang="en-US" sz="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63060-016C-4DD8-99BF-FC36CF4B7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743200"/>
            <a:ext cx="86026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B9FAA93B-8285-43EA-866D-C2A9EDFE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Comments…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A7ECEE1F-320B-45CA-BAFD-EB30C02DD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PSR-NorSand strict implementation of Arthur’s idea</a:t>
            </a:r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Not quite right…  elastic unloading in theory not seen in data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A567F-BCAA-4435-A60D-A2C8F7F8AC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056E0BE-C6A2-4A79-9E2C-6B4DEC3D61E0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FD303-E9C2-4082-ACA4-5DD35BCA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ED90325-87E3-4888-8771-4DF111A789AF}" type="slidenum">
              <a:rPr lang="en-GB" altLang="en-US" sz="800"/>
              <a:pPr/>
              <a:t>25</a:t>
            </a:fld>
            <a:endParaRPr lang="en-GB" altLang="en-US" sz="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3B82-9162-441B-99B7-6CCF2077A6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59483F7-6B8C-444A-B712-F24B5CCDBAB8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6541A-8F4A-4964-B8D4-83832580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C038F4E-1CB2-4AB1-A616-2415168217D1}" type="slidenum">
              <a:rPr lang="en-GB" altLang="en-US" sz="800"/>
              <a:pPr/>
              <a:t>26</a:t>
            </a:fld>
            <a:endParaRPr lang="en-GB" altLang="en-US" sz="800"/>
          </a:p>
        </p:txBody>
      </p:sp>
      <p:sp>
        <p:nvSpPr>
          <p:cNvPr id="55299" name="Title 1">
            <a:extLst>
              <a:ext uri="{FF2B5EF4-FFF2-40B4-BE49-F238E27FC236}">
                <a16:creationId xmlns:a16="http://schemas.microsoft.com/office/drawing/2014/main" id="{91E0B1D4-8859-41FA-B23A-41BFAF863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6934200" cy="685800"/>
          </a:xfrm>
        </p:spPr>
        <p:txBody>
          <a:bodyPr/>
          <a:lstStyle/>
          <a:p>
            <a:r>
              <a:rPr lang="en-US" altLang="en-US"/>
              <a:t>What we think is going on…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BC005B4E-85B3-4608-A201-D0B64A62120A}"/>
              </a:ext>
            </a:extLst>
          </p:cNvPr>
          <p:cNvSpPr/>
          <p:nvPr/>
        </p:nvSpPr>
        <p:spPr bwMode="auto">
          <a:xfrm flipV="1">
            <a:off x="1524000" y="2743200"/>
            <a:ext cx="6019800" cy="175260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-32" charset="-128"/>
              <a:cs typeface="ヒラギノ角ゴ Pro W3" charset="0"/>
            </a:endParaRPr>
          </a:p>
        </p:txBody>
      </p:sp>
      <p:cxnSp>
        <p:nvCxnSpPr>
          <p:cNvPr id="55301" name="Straight Arrow Connector 7">
            <a:extLst>
              <a:ext uri="{FF2B5EF4-FFF2-40B4-BE49-F238E27FC236}">
                <a16:creationId xmlns:a16="http://schemas.microsoft.com/office/drawing/2014/main" id="{E97A5CF8-F3D3-415D-B326-FA755ABA3E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00400" y="2514600"/>
            <a:ext cx="2133600" cy="0"/>
          </a:xfrm>
          <a:prstGeom prst="straightConnector1">
            <a:avLst/>
          </a:prstGeom>
          <a:noFill/>
          <a:ln w="50800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2" name="Straight Arrow Connector 9">
            <a:extLst>
              <a:ext uri="{FF2B5EF4-FFF2-40B4-BE49-F238E27FC236}">
                <a16:creationId xmlns:a16="http://schemas.microsoft.com/office/drawing/2014/main" id="{BCE5DA4F-D463-459F-B11D-0524DBE497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3048000"/>
            <a:ext cx="1600200" cy="1066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5303" name="Straight Arrow Connector 10">
            <a:extLst>
              <a:ext uri="{FF2B5EF4-FFF2-40B4-BE49-F238E27FC236}">
                <a16:creationId xmlns:a16="http://schemas.microsoft.com/office/drawing/2014/main" id="{EF052721-BA01-47AE-B1BA-BA4620D34B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8600" y="3276600"/>
            <a:ext cx="609600" cy="685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2DD1F-233B-4890-A33A-30D7BBC38A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9AFABB9-8A0C-40E5-BD5D-984762EAF54D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51188-41AC-45A9-80A5-7808554E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E693944-2B57-43D3-B573-EAB6760D597F}" type="slidenum">
              <a:rPr lang="en-GB" altLang="en-US" sz="800"/>
              <a:pPr/>
              <a:t>27</a:t>
            </a:fld>
            <a:endParaRPr lang="en-GB" altLang="en-US" sz="800"/>
          </a:p>
        </p:txBody>
      </p:sp>
      <p:sp>
        <p:nvSpPr>
          <p:cNvPr id="56323" name="Title 1">
            <a:extLst>
              <a:ext uri="{FF2B5EF4-FFF2-40B4-BE49-F238E27FC236}">
                <a16:creationId xmlns:a16="http://schemas.microsoft.com/office/drawing/2014/main" id="{8A06E81F-409F-40DB-944D-43A3DFFCB1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6934200" cy="685800"/>
          </a:xfrm>
        </p:spPr>
        <p:txBody>
          <a:bodyPr/>
          <a:lstStyle/>
          <a:p>
            <a:r>
              <a:rPr lang="en-US" altLang="en-US"/>
              <a:t>At instant of load reversal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BCA458A6-7A21-4AB8-BC63-669F9A8E8315}"/>
              </a:ext>
            </a:extLst>
          </p:cNvPr>
          <p:cNvSpPr/>
          <p:nvPr/>
        </p:nvSpPr>
        <p:spPr bwMode="auto">
          <a:xfrm flipV="1">
            <a:off x="1524000" y="2743200"/>
            <a:ext cx="6019800" cy="1752600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-32" charset="-128"/>
              <a:cs typeface="ヒラギノ角ゴ Pro W3" charset="0"/>
            </a:endParaRPr>
          </a:p>
        </p:txBody>
      </p:sp>
      <p:cxnSp>
        <p:nvCxnSpPr>
          <p:cNvPr id="56325" name="Straight Arrow Connector 7">
            <a:extLst>
              <a:ext uri="{FF2B5EF4-FFF2-40B4-BE49-F238E27FC236}">
                <a16:creationId xmlns:a16="http://schemas.microsoft.com/office/drawing/2014/main" id="{B52394B5-6F73-4CF2-B37A-A2F1E8A185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438400"/>
            <a:ext cx="1524000" cy="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med" len="med"/>
          </a:ln>
        </p:spPr>
      </p:cxnSp>
      <p:cxnSp>
        <p:nvCxnSpPr>
          <p:cNvPr id="56326" name="Straight Arrow Connector 9">
            <a:extLst>
              <a:ext uri="{FF2B5EF4-FFF2-40B4-BE49-F238E27FC236}">
                <a16:creationId xmlns:a16="http://schemas.microsoft.com/office/drawing/2014/main" id="{26DCA798-A5D7-4993-A8BF-584E21E2B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3048000"/>
            <a:ext cx="1600200" cy="1066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27" name="Straight Arrow Connector 10">
            <a:extLst>
              <a:ext uri="{FF2B5EF4-FFF2-40B4-BE49-F238E27FC236}">
                <a16:creationId xmlns:a16="http://schemas.microsoft.com/office/drawing/2014/main" id="{564C67F5-E664-4510-BEE1-98BC77639B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8600" y="3276600"/>
            <a:ext cx="609600" cy="6858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6328" name="Straight Arrow Connector 11">
            <a:extLst>
              <a:ext uri="{FF2B5EF4-FFF2-40B4-BE49-F238E27FC236}">
                <a16:creationId xmlns:a16="http://schemas.microsoft.com/office/drawing/2014/main" id="{6F4BA0AD-417A-4A54-A8FF-321307F3F33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0" y="2971800"/>
            <a:ext cx="914400" cy="1143000"/>
          </a:xfrm>
          <a:prstGeom prst="straightConnector1">
            <a:avLst/>
          </a:prstGeom>
          <a:noFill/>
          <a:ln w="88900">
            <a:solidFill>
              <a:srgbClr val="FF00FF"/>
            </a:solidFill>
            <a:round/>
            <a:headEnd type="arrow" w="med" len="med"/>
            <a:tailEnd type="arrow" w="med" len="med"/>
          </a:ln>
        </p:spPr>
      </p:cxnSp>
      <p:sp>
        <p:nvSpPr>
          <p:cNvPr id="56329" name="TextBox 12">
            <a:extLst>
              <a:ext uri="{FF2B5EF4-FFF2-40B4-BE49-F238E27FC236}">
                <a16:creationId xmlns:a16="http://schemas.microsoft.com/office/drawing/2014/main" id="{C64AC9F0-339C-4972-97DF-2C7878CE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48C9A"/>
                </a:solidFill>
              </a:rPr>
              <a:t>“Non-</a:t>
            </a:r>
            <a:r>
              <a:rPr lang="en-US" altLang="en-US" dirty="0" err="1">
                <a:solidFill>
                  <a:srgbClr val="048C9A"/>
                </a:solidFill>
              </a:rPr>
              <a:t>coaxiality</a:t>
            </a:r>
            <a:r>
              <a:rPr lang="en-US" altLang="en-US" dirty="0">
                <a:solidFill>
                  <a:srgbClr val="048C9A"/>
                </a:solidFill>
              </a:rPr>
              <a:t>” of stress and strain increment:  </a:t>
            </a:r>
            <a:r>
              <a:rPr lang="en-US" altLang="en-US" b="1" i="1" dirty="0">
                <a:solidFill>
                  <a:srgbClr val="92D050"/>
                </a:solidFill>
              </a:rPr>
              <a:t>cos </a:t>
            </a:r>
            <a:r>
              <a:rPr lang="en-US" altLang="en-US" b="1" i="1" dirty="0">
                <a:solidFill>
                  <a:srgbClr val="92D050"/>
                </a:solidFill>
                <a:latin typeface="Symbol" panose="05050102010706020507" pitchFamily="18" charset="2"/>
              </a:rPr>
              <a:t>b</a:t>
            </a:r>
          </a:p>
        </p:txBody>
      </p:sp>
      <p:pic>
        <p:nvPicPr>
          <p:cNvPr id="56330" name="Picture 13">
            <a:extLst>
              <a:ext uri="{FF2B5EF4-FFF2-40B4-BE49-F238E27FC236}">
                <a16:creationId xmlns:a16="http://schemas.microsoft.com/office/drawing/2014/main" id="{109F3439-D5EF-40DF-965B-925C33E5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9256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4">
            <a:extLst>
              <a:ext uri="{FF2B5EF4-FFF2-40B4-BE49-F238E27FC236}">
                <a16:creationId xmlns:a16="http://schemas.microsoft.com/office/drawing/2014/main" id="{C6245E02-E38A-4E4A-9414-8C08D361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Non-coaxiality in CSS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AFFFD-986E-4D01-B512-FFF46A8386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B7BFFC6-5B3A-427A-A66D-8F83B5BB4E8F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5E2D9-7287-4033-A69B-B8C1312B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664BC64-57ED-41FD-8567-338402668840}" type="slidenum">
              <a:rPr lang="en-GB" altLang="en-US" sz="800"/>
              <a:pPr/>
              <a:t>28</a:t>
            </a:fld>
            <a:endParaRPr lang="en-GB" altLang="en-US" sz="800"/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EA650C25-4891-4FE9-A79A-6D1D66A0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9B8FD-1E83-41A9-A645-FE92546FFEEE}"/>
              </a:ext>
            </a:extLst>
          </p:cNvPr>
          <p:cNvSpPr txBox="1"/>
          <p:nvPr/>
        </p:nvSpPr>
        <p:spPr>
          <a:xfrm>
            <a:off x="4191000" y="6172200"/>
            <a:ext cx="434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Courtesy CUED</a:t>
            </a:r>
          </a:p>
        </p:txBody>
      </p:sp>
      <p:sp>
        <p:nvSpPr>
          <p:cNvPr id="57350" name="Rectangle 7">
            <a:extLst>
              <a:ext uri="{FF2B5EF4-FFF2-40B4-BE49-F238E27FC236}">
                <a16:creationId xmlns:a16="http://schemas.microsoft.com/office/drawing/2014/main" id="{EF05AA4F-DED9-4BEA-B275-2941A287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271580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 dirty="0"/>
              <a:t>dp</a:t>
            </a:r>
            <a:r>
              <a:rPr lang="en-US" altLang="en-US" baseline="-25000" dirty="0"/>
              <a:t>i</a:t>
            </a:r>
            <a:r>
              <a:rPr lang="en-US" altLang="en-US" dirty="0"/>
              <a:t> = - p</a:t>
            </a:r>
            <a:r>
              <a:rPr lang="en-US" altLang="en-US" baseline="-25000" dirty="0"/>
              <a:t>i</a:t>
            </a:r>
            <a:r>
              <a:rPr lang="en-US" altLang="en-US" dirty="0"/>
              <a:t> Z |</a:t>
            </a:r>
            <a:r>
              <a:rPr lang="en-US" altLang="en-US" b="1" i="1" dirty="0">
                <a:solidFill>
                  <a:srgbClr val="92D050"/>
                </a:solidFill>
                <a:latin typeface="Symbol" panose="05050102010706020507" pitchFamily="18" charset="2"/>
              </a:rPr>
              <a:t>b </a:t>
            </a:r>
            <a:r>
              <a:rPr lang="en-US" altLang="en-US" dirty="0"/>
              <a:t>| </a:t>
            </a:r>
            <a:r>
              <a:rPr lang="en-US" altLang="en-US" dirty="0" err="1"/>
              <a:t>de</a:t>
            </a:r>
            <a:r>
              <a:rPr lang="en-US" altLang="en-US" baseline="-25000" dirty="0" err="1"/>
              <a:t>q</a:t>
            </a:r>
            <a:r>
              <a:rPr lang="en-CA" altLang="en-US" dirty="0"/>
              <a:t> </a:t>
            </a:r>
            <a:endParaRPr lang="en-US" alt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61FE5C-BBDF-44A7-907B-A24F5EC5DC9C}"/>
              </a:ext>
            </a:extLst>
          </p:cNvPr>
          <p:cNvCxnSpPr>
            <a:cxnSpLocks/>
          </p:cNvCxnSpPr>
          <p:nvPr/>
        </p:nvCxnSpPr>
        <p:spPr bwMode="auto">
          <a:xfrm>
            <a:off x="3962400" y="2971800"/>
            <a:ext cx="0" cy="167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CFB9B1E-A566-49C3-BEA9-A2706941D6A9}"/>
              </a:ext>
            </a:extLst>
          </p:cNvPr>
          <p:cNvSpPr/>
          <p:nvPr/>
        </p:nvSpPr>
        <p:spPr>
          <a:xfrm>
            <a:off x="3429000" y="3579167"/>
            <a:ext cx="42992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altLang="en-US" b="1" i="1" dirty="0">
                <a:solidFill>
                  <a:srgbClr val="92D050"/>
                </a:solidFill>
                <a:latin typeface="Symbol" panose="05050102010706020507" pitchFamily="18" charset="2"/>
              </a:rPr>
              <a:t>b 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86AF290-DC3D-41B9-8309-C2B2B800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Pending…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9F199-4ACC-4D7E-80D2-EF5DBD840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Will shortly be able to predict CSS data in complete detail using:</a:t>
            </a:r>
          </a:p>
          <a:p>
            <a:pPr lvl="2"/>
            <a:r>
              <a:rPr lang="en-US" altLang="en-US"/>
              <a:t>Soil properties measured in txl compression</a:t>
            </a:r>
          </a:p>
          <a:p>
            <a:pPr lvl="2"/>
            <a:r>
              <a:rPr lang="en-US" altLang="en-US"/>
              <a:t>One new ‘annealing’ modulus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PhD thesis at Cambridge (Soga =&gt;Berkeley)</a:t>
            </a:r>
          </a:p>
          <a:p>
            <a:pPr lvl="2"/>
            <a:r>
              <a:rPr lang="en-US" altLang="en-US"/>
              <a:t>Implemented NorSand in ABAQUS</a:t>
            </a:r>
          </a:p>
          <a:p>
            <a:pPr lvl="2"/>
            <a:r>
              <a:rPr lang="en-US" altLang="en-US"/>
              <a:t>Hansini Mallikarachchi: Added in non-coaxiality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NorSand variants</a:t>
            </a:r>
          </a:p>
          <a:p>
            <a:pPr lvl="2"/>
            <a:r>
              <a:rPr lang="en-US" altLang="en-US"/>
              <a:t>Andrade (Northwestern)</a:t>
            </a:r>
          </a:p>
          <a:p>
            <a:pPr lvl="2"/>
            <a:r>
              <a:rPr lang="en-US" altLang="en-US"/>
              <a:t>Borja (CalTech)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D622E-3EC5-4388-9C5B-CAE7FF50A9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E744522-3492-45C3-A94A-1ACCC774BFB9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BFB6-C047-4B74-86F9-907FCFDE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C43F33F-65C2-4587-B951-E0F935A84DC3}" type="slidenum">
              <a:rPr lang="en-GB" altLang="en-US" sz="800"/>
              <a:pPr/>
              <a:t>29</a:t>
            </a:fld>
            <a:endParaRPr lang="en-GB" altLang="en-US"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F1A093B-1E43-4050-88ED-D9B5B3C62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4" t="77225" b="2286"/>
          <a:stretch>
            <a:fillRect/>
          </a:stretch>
        </p:blipFill>
        <p:spPr bwMode="auto">
          <a:xfrm>
            <a:off x="6604000" y="2209800"/>
            <a:ext cx="2235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16D091C5-6239-4441-B829-D76B8163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Principal Stress Rotation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AEE3A-CEAA-486C-8ABD-BF9AA65736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145FFAD-6AD7-4A86-8DBB-9776503C3339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846AE-732E-419A-89E9-D50D67B1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35FBFAE-81A3-4087-8AEF-F2BA48D2E116}" type="slidenum">
              <a:rPr lang="en-GB" altLang="en-US" sz="800"/>
              <a:pPr/>
              <a:t>3</a:t>
            </a:fld>
            <a:endParaRPr lang="en-GB" altLang="en-US" sz="800"/>
          </a:p>
        </p:txBody>
      </p:sp>
      <p:cxnSp>
        <p:nvCxnSpPr>
          <p:cNvPr id="18437" name="Straight Connector 15">
            <a:extLst>
              <a:ext uri="{FF2B5EF4-FFF2-40B4-BE49-F238E27FC236}">
                <a16:creationId xmlns:a16="http://schemas.microsoft.com/office/drawing/2014/main" id="{FBCDEF20-08CF-4852-B231-1EEA4AAB74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1752600"/>
            <a:ext cx="6172200" cy="0"/>
          </a:xfrm>
          <a:prstGeom prst="line">
            <a:avLst/>
          </a:prstGeom>
          <a:noFill/>
          <a:ln w="76200" cmpd="thickThin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Rectangle 19">
            <a:extLst>
              <a:ext uri="{FF2B5EF4-FFF2-40B4-BE49-F238E27FC236}">
                <a16:creationId xmlns:a16="http://schemas.microsoft.com/office/drawing/2014/main" id="{4722CF81-5091-483E-99AF-05A20BFA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95600"/>
            <a:ext cx="2590800" cy="685800"/>
          </a:xfrm>
          <a:prstGeom prst="rect">
            <a:avLst/>
          </a:prstGeom>
          <a:solidFill>
            <a:srgbClr val="996633">
              <a:alpha val="1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AB53F0-6677-4BC1-A069-D038D603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363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F84A3C-D058-48B2-98ED-343A5F5F11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0" y="4419600"/>
            <a:ext cx="2362200" cy="0"/>
          </a:xfrm>
          <a:prstGeom prst="straightConnector1">
            <a:avLst/>
          </a:prstGeom>
          <a:noFill/>
          <a:ln w="63500">
            <a:solidFill>
              <a:srgbClr val="3366FF">
                <a:alpha val="45882"/>
              </a:srgb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08F808-D658-40D9-9909-053F327B98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6400" y="2743200"/>
            <a:ext cx="2438400" cy="0"/>
          </a:xfrm>
          <a:prstGeom prst="straightConnector1">
            <a:avLst/>
          </a:prstGeom>
          <a:noFill/>
          <a:ln w="63500">
            <a:solidFill>
              <a:srgbClr val="3366FF">
                <a:alpha val="59999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C9BB06-A324-4DAE-8F6B-C8C0D630972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00200" y="3810000"/>
            <a:ext cx="2514600" cy="0"/>
          </a:xfrm>
          <a:prstGeom prst="straightConnector1">
            <a:avLst/>
          </a:prstGeom>
          <a:noFill/>
          <a:ln w="63500">
            <a:solidFill>
              <a:srgbClr val="3366FF">
                <a:alpha val="59999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944F38-D9D1-48E2-AE69-66C1E91A18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743200"/>
            <a:ext cx="609600" cy="11430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0F0596-6845-4882-B061-B2E3C1BAA1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810000"/>
            <a:ext cx="2438400" cy="0"/>
          </a:xfrm>
          <a:prstGeom prst="straightConnector1">
            <a:avLst/>
          </a:prstGeom>
          <a:noFill/>
          <a:ln w="63500">
            <a:solidFill>
              <a:srgbClr val="3366FF">
                <a:alpha val="59999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436A8F-C732-429B-B1D3-E316790A41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00200" y="2743200"/>
            <a:ext cx="2514600" cy="0"/>
          </a:xfrm>
          <a:prstGeom prst="straightConnector1">
            <a:avLst/>
          </a:prstGeom>
          <a:noFill/>
          <a:ln w="63500">
            <a:solidFill>
              <a:srgbClr val="3366FF">
                <a:alpha val="59999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E6128B-C00B-4A34-BD34-8F1DE773B50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62200" y="2743200"/>
            <a:ext cx="762000" cy="11430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8EEE1C0-1768-4971-B98B-BAD244F6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77280" r="80150"/>
          <a:stretch>
            <a:fillRect/>
          </a:stretch>
        </p:blipFill>
        <p:spPr bwMode="auto">
          <a:xfrm>
            <a:off x="4419600" y="1905000"/>
            <a:ext cx="208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B87EC6-CC5C-48ED-82DF-EF5695CFD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7" t="79247" b="2824"/>
          <a:stretch>
            <a:fillRect/>
          </a:stretch>
        </p:blipFill>
        <p:spPr bwMode="auto">
          <a:xfrm>
            <a:off x="6324600" y="4191000"/>
            <a:ext cx="2514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A2202-C10E-4CFB-8A2E-88E42D2F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958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 eaLnBrk="1" hangingPunct="1"/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73993-D55A-4882-896F-C25CCEE45A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52B0D2C-9E90-42E5-90EC-CECE9EB8E8D6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D9758-8359-4DF7-88B1-88AEC4F8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5A8C2AB-2CD5-4211-BEC3-E3F26FB16CA3}" type="slidenum">
              <a:rPr lang="en-GB" altLang="en-US" sz="800"/>
              <a:pPr/>
              <a:t>4</a:t>
            </a:fld>
            <a:endParaRPr lang="en-GB" altLang="en-US" sz="800"/>
          </a:p>
        </p:txBody>
      </p:sp>
      <p:pic>
        <p:nvPicPr>
          <p:cNvPr id="39939" name="Picture 5">
            <a:extLst>
              <a:ext uri="{FF2B5EF4-FFF2-40B4-BE49-F238E27FC236}">
                <a16:creationId xmlns:a16="http://schemas.microsoft.com/office/drawing/2014/main" id="{9053BA78-7B7E-440D-BB1B-268E0E171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391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B051C4B-7259-44E1-83FC-78E29461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Arthur, Chua &amp; Dunstan (1979)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BB723-2D99-4827-AF75-46FC4B089C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6CAAB9D-B111-4E76-89AE-80F3E2F67307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B5C5-232F-4FD6-8D60-15B84B5F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7B75EE5-12EA-423F-A742-FC0E0A5E45DD}" type="slidenum">
              <a:rPr lang="en-GB" altLang="en-US" sz="800"/>
              <a:pPr/>
              <a:t>5</a:t>
            </a:fld>
            <a:endParaRPr lang="en-GB" altLang="en-US" sz="800"/>
          </a:p>
        </p:txBody>
      </p:sp>
      <p:pic>
        <p:nvPicPr>
          <p:cNvPr id="19460" name="Content Placeholder 7">
            <a:extLst>
              <a:ext uri="{FF2B5EF4-FFF2-40B4-BE49-F238E27FC236}">
                <a16:creationId xmlns:a16="http://schemas.microsoft.com/office/drawing/2014/main" id="{821BE890-6A73-48A4-87D5-4EA29449D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r="-246" b="-761"/>
          <a:stretch>
            <a:fillRect/>
          </a:stretch>
        </p:blipFill>
        <p:spPr>
          <a:xfrm>
            <a:off x="38100" y="990600"/>
            <a:ext cx="9050338" cy="47117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D60B0B7-CDBF-4F62-B53C-A6F560B9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Photoelastic disks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9D5E-1DF9-4921-83C3-D0EEF70A58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4182280-5990-4CD6-8BD1-ACC1B6F6FAA3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418DF-2133-4729-B702-397D4379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67ACC7A-FA65-4C88-B80E-6A057731E8F0}" type="slidenum">
              <a:rPr lang="en-GB" altLang="en-US" sz="800"/>
              <a:pPr/>
              <a:t>6</a:t>
            </a:fld>
            <a:endParaRPr lang="en-GB" altLang="en-US" sz="800"/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864D2A45-66B8-48E5-85BC-A6FDDF67B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39" r="-35539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D446EE4-4D20-40FD-B77F-244216E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Rothenburg &amp; Bathurst (1992)</a:t>
            </a:r>
          </a:p>
        </p:txBody>
      </p:sp>
      <p:pic>
        <p:nvPicPr>
          <p:cNvPr id="21506" name="Content Placeholder 5">
            <a:extLst>
              <a:ext uri="{FF2B5EF4-FFF2-40B4-BE49-F238E27FC236}">
                <a16:creationId xmlns:a16="http://schemas.microsoft.com/office/drawing/2014/main" id="{9E9ED713-AE61-47B4-94E2-E8DE6E3CA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2646" r="2527" b="-2901"/>
          <a:stretch>
            <a:fillRect/>
          </a:stretch>
        </p:blipFill>
        <p:spPr>
          <a:xfrm>
            <a:off x="3581400" y="1022350"/>
            <a:ext cx="4800600" cy="50958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D4C9-BCFF-4678-92F2-19FC6638A4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1880A75-6163-4DCF-8894-E42B3DF7FB5A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369C-19AE-4142-A304-A11C345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3BD5307-1AFD-43F7-9444-26A39622CA58}" type="slidenum">
              <a:rPr lang="en-GB" altLang="en-US" sz="800"/>
              <a:pPr/>
              <a:t>7</a:t>
            </a:fld>
            <a:endParaRPr lang="en-GB" altLang="en-US" sz="800"/>
          </a:p>
        </p:txBody>
      </p:sp>
      <p:cxnSp>
        <p:nvCxnSpPr>
          <p:cNvPr id="21509" name="Straight Connector 8">
            <a:extLst>
              <a:ext uri="{FF2B5EF4-FFF2-40B4-BE49-F238E27FC236}">
                <a16:creationId xmlns:a16="http://schemas.microsoft.com/office/drawing/2014/main" id="{DB4B0964-B291-40B2-99DC-584C78051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TextBox 9">
            <a:extLst>
              <a:ext uri="{FF2B5EF4-FFF2-40B4-BE49-F238E27FC236}">
                <a16:creationId xmlns:a16="http://schemas.microsoft.com/office/drawing/2014/main" id="{995B62FF-F8B8-455E-884E-774A2308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789"/>
                </a:solidFill>
              </a:rPr>
              <a:t>Behaviour of idealized particles </a:t>
            </a:r>
            <a:br>
              <a:rPr lang="en-US" altLang="en-US">
                <a:solidFill>
                  <a:srgbClr val="008789"/>
                </a:solidFill>
              </a:rPr>
            </a:br>
            <a:r>
              <a:rPr lang="en-US" altLang="en-US">
                <a:solidFill>
                  <a:srgbClr val="008789"/>
                </a:solidFill>
              </a:rPr>
              <a:t>in a computer</a:t>
            </a: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E4A2F117-A2D8-40BC-B252-3CE7D26E2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90600"/>
            <a:ext cx="1143000" cy="609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BE6BF-EFFD-4F96-8669-50A5F66313FE}"/>
              </a:ext>
            </a:extLst>
          </p:cNvPr>
          <p:cNvCxnSpPr/>
          <p:nvPr/>
        </p:nvCxnSpPr>
        <p:spPr bwMode="auto">
          <a:xfrm flipH="1">
            <a:off x="7620000" y="1219200"/>
            <a:ext cx="1066800" cy="106680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B97D893-10BA-460E-9FE0-C069354D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Idealization of PSR effect</a:t>
            </a:r>
          </a:p>
        </p:txBody>
      </p:sp>
      <p:pic>
        <p:nvPicPr>
          <p:cNvPr id="22530" name="Content Placeholder 5">
            <a:extLst>
              <a:ext uri="{FF2B5EF4-FFF2-40B4-BE49-F238E27FC236}">
                <a16:creationId xmlns:a16="http://schemas.microsoft.com/office/drawing/2014/main" id="{9505240B-49F7-4323-A184-42E765A5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1" r="1662" b="7397"/>
          <a:stretch>
            <a:fillRect/>
          </a:stretch>
        </p:blipFill>
        <p:spPr>
          <a:xfrm>
            <a:off x="1676400" y="1066800"/>
            <a:ext cx="5638800" cy="48783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E12D-5787-4623-A43F-421DBBFFAA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42772D0-BED6-44A7-8A82-026C846B9972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942D-854C-4B2B-A58A-5B28521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0BAE7DCA-78B7-4BA4-8E0D-3EDBF8FA38BE}" type="slidenum">
              <a:rPr lang="en-GB" altLang="en-US" sz="800"/>
              <a:pPr/>
              <a:t>8</a:t>
            </a:fld>
            <a:endParaRPr lang="en-GB" altLang="en-US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725CD-F24B-444D-8743-31B470AF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10200"/>
            <a:ext cx="7391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8789"/>
                </a:solidFill>
              </a:rPr>
              <a:t>Axiom 3: </a:t>
            </a:r>
            <a:r>
              <a:rPr lang="en-US" altLang="en-US">
                <a:solidFill>
                  <a:srgbClr val="008789"/>
                </a:solidFill>
              </a:rPr>
              <a:t>PSR always softens yield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3CED77C-1BD1-41A5-BF78-5D4C9B90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care about PSR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AB526FE-D46B-43A1-B707-9E5921E06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Like to understand the empirical CRR curve using basic soil properties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Deep-seated contempt for “fines content correction”</a:t>
            </a:r>
          </a:p>
          <a:p>
            <a:pPr lvl="2"/>
            <a:r>
              <a:rPr lang="en-US" altLang="en-US"/>
              <a:t>What is really going 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Like to understand K</a:t>
            </a:r>
            <a:r>
              <a:rPr lang="en-US" altLang="en-US">
                <a:latin typeface="Symbol" panose="05050102010706020507" pitchFamily="18" charset="2"/>
              </a:rPr>
              <a:t>a</a:t>
            </a:r>
            <a:r>
              <a:rPr lang="en-US" altLang="en-US"/>
              <a:t>, K</a:t>
            </a:r>
            <a:r>
              <a:rPr lang="en-US" altLang="en-US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5310-23D3-47ED-AB91-74DBD72857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1AE6AB3-184E-4EF9-AC51-708A73AEF4FB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7AF8B-3D16-48B2-BB9C-9BE6B9BB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FB465CD-37F6-4163-9D61-30C03B2A9460}" type="slidenum">
              <a:rPr lang="en-GB" altLang="en-US" sz="800"/>
              <a:pPr/>
              <a:t>9</a:t>
            </a:fld>
            <a:endParaRPr lang="en-GB" altLang="en-US"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Props1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55621</TotalTime>
  <Words>378</Words>
  <Application>Microsoft Office PowerPoint</Application>
  <PresentationFormat>On-screen Show (4:3)</PresentationFormat>
  <Paragraphs>128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ヒラギノ角ゴ Pro W3</vt:lpstr>
      <vt:lpstr>Wingdings</vt:lpstr>
      <vt:lpstr>MS PGothic</vt:lpstr>
      <vt:lpstr>Symbol</vt:lpstr>
      <vt:lpstr>Cambria Math</vt:lpstr>
      <vt:lpstr>Golder Associates Logo_PPT Template_ White Background_2007</vt:lpstr>
      <vt:lpstr>Developing confidence in critical state soil mechanics  12.  Cyclic simple shear (NorSandPSR) </vt:lpstr>
      <vt:lpstr>Remember principal stresses</vt:lpstr>
      <vt:lpstr>Principal Stress Rotation</vt:lpstr>
      <vt:lpstr>PowerPoint Presentation</vt:lpstr>
      <vt:lpstr>Arthur, Chua &amp; Dunstan (1979)</vt:lpstr>
      <vt:lpstr>Photoelastic disks</vt:lpstr>
      <vt:lpstr>Rothenburg &amp; Bathurst (1992)</vt:lpstr>
      <vt:lpstr>Idealization of PSR effect</vt:lpstr>
      <vt:lpstr>Why do we care about PSR</vt:lpstr>
      <vt:lpstr>Irrelevance of cyclic triaxial tests</vt:lpstr>
      <vt:lpstr>PowerPoint Presentation</vt:lpstr>
      <vt:lpstr>Limit views to simple shear</vt:lpstr>
      <vt:lpstr>Static bias and PSR</vt:lpstr>
      <vt:lpstr>Static bias and PSR</vt:lpstr>
      <vt:lpstr>“Liquefaction Initiative” tests on FRS</vt:lpstr>
      <vt:lpstr>Conditions in FRS database</vt:lpstr>
      <vt:lpstr>Quickish liquefaction</vt:lpstr>
      <vt:lpstr>High-cycle “fatigue softening”</vt:lpstr>
      <vt:lpstr>Simple shear calibration: monotonic</vt:lpstr>
      <vt:lpstr>UBC equipment not stiff enough for sands</vt:lpstr>
      <vt:lpstr>PSR-NorSand</vt:lpstr>
      <vt:lpstr>With moderate static bias</vt:lpstr>
      <vt:lpstr>Very dense test</vt:lpstr>
      <vt:lpstr>PSR-NorSand not in Book (Free download)</vt:lpstr>
      <vt:lpstr>Comments…</vt:lpstr>
      <vt:lpstr>What we think is going on…</vt:lpstr>
      <vt:lpstr>At instant of load reversal</vt:lpstr>
      <vt:lpstr>Non-coaxiality in CSS</vt:lpstr>
      <vt:lpstr>Pending…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726</cp:revision>
  <dcterms:created xsi:type="dcterms:W3CDTF">2012-01-25T00:17:02Z</dcterms:created>
  <dcterms:modified xsi:type="dcterms:W3CDTF">2020-02-14T16:10:42Z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