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1"/>
  </p:notesMasterIdLst>
  <p:sldIdLst>
    <p:sldId id="256" r:id="rId5"/>
    <p:sldId id="565" r:id="rId6"/>
    <p:sldId id="557" r:id="rId7"/>
    <p:sldId id="560" r:id="rId8"/>
    <p:sldId id="566" r:id="rId9"/>
    <p:sldId id="5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F54"/>
    <a:srgbClr val="800080"/>
    <a:srgbClr val="996633"/>
    <a:srgbClr val="00FF00"/>
    <a:srgbClr val="0000CC"/>
    <a:srgbClr val="FF00FF"/>
    <a:srgbClr val="048C9A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DB37BD78-C3B4-4A59-B7C0-BCCCD3ECA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D63E3F85-D042-4051-9485-A4376619F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F9EE2790-EFBF-4167-8DB9-D28027553E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219B7331-ACBD-4E72-AB0E-E966B5F003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xmlns="" id="{97636602-8E19-4AAD-890C-D03B1D4FF3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CF4978EB-DEC8-4E33-9116-979E8B6FC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10DAFDA-9FF2-4709-9012-2EC08FF25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875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xmlns="" id="{A2BCF40C-9213-4B19-9716-0DA983CE7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xmlns="" id="{535A903D-1F14-495B-8216-8507C881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ヒラギノ角ゴ Pro W3" pitchFamily="6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E336D7-7E4D-4C1D-BB09-2A396134B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9ACFC647-53DD-4995-AA84-94D0D3819564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3FF4AB98-1140-44DF-8D4D-E666C56C0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20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42592CF-7E61-4912-B670-75F6579F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06F66-1B09-4677-949C-7833E7F72FED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2CC6C59-E77B-4AC0-A4A9-3A3E1DA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BC46B93-F5A0-43EE-8134-5DD534A4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B5E1-D173-4EE0-8098-D08CA0024E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902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266F2D4-47D4-4C46-8595-0587B738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D81BE-4ED5-42DC-9196-034C81DDD0C9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DD2150-CB23-4017-8939-302E0DEF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31EBD6A-64FD-46BE-8AB4-06A1CFCE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0253-123A-4F1E-9A26-5AB917B7A4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0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CE6F637-5E99-4E53-BE98-2682E13A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1067EA-F218-4C72-A409-55EDEDBC9B6D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E365DEE-28A0-44D0-A774-1C2F2535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7397250-29D0-42F4-BBF5-991DA7FF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59D6-66A5-48F8-998C-A179B79C48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711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BC5F384-AFE4-4B7B-ABC6-73B7AD68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5682C-2197-48DC-8C27-2D762D398051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C4533112-6E12-4E22-90BD-AA78E18C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AFFD90D-06CE-453F-A558-32B1CD79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DEE0-9F2D-4EE4-A820-2D7B8ECD71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66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CA0CB-8D8C-4301-ADE6-86EC4D14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2B4D8-557F-40F8-8C0F-E59754CD0927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AAE20-1838-4849-B3BB-4A6BCD81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BDE52-4492-45C6-8808-8FBA8304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1439B-A0D5-426F-ACDF-3EEDAE059B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749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63B189-98BD-41A9-8DB0-3D854AE2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B59FF-5688-4A78-86A8-274C3D89F829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25DD0-7C68-41FB-BDCF-28CA856B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E9739-CD35-461B-B4A5-A279DF00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2583-1DC3-4EF3-8535-FA1C5F7833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C94206C-7483-4184-A24E-545008F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A3B8A-C0E9-44B0-8619-5284F0F868E7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46C835B-2763-4134-B3EF-848B0385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272F6F-89DE-4161-8182-6488135D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F776A-A881-4152-8E8D-8414A6B862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92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818E9F6-E5A2-4108-A573-A333BE8E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475C06-93AF-41EA-B85B-72380CBB6CCE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47F42F8-0FB7-4048-A7CF-299EECA2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BA4AFC6-67D6-4228-BC2B-647264C7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D35B-5D60-4FB6-B93F-2CE33A7B9B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110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93E9FC25-957C-4A5F-90E9-16DED0BA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CC05D-DC05-44B8-83D9-09AFF2483148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9549F0C-71E5-4A98-8395-FDFBDAE5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C3C30E3-A3D9-4659-BBAA-C7FFB708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05EDE-227C-45C9-BE1A-9575EBFF9E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62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7A89993-01D4-489A-B9AD-4FBD9FCE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6BC37-6828-4E1B-B207-AB6B61E8CB1F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15D2FDCE-4BE9-4838-AAB2-EB952955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9F54C92-1641-43BA-95A5-533E23FD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B3F8C-DF4B-4C21-BA0E-83564519B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257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617F30-D402-42A1-BC61-AF83603B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4EAD2-7EFF-4449-8645-42CF4B732F5A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86A61-B77E-4900-A1CD-E3B23FD2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2CAA11-80E8-4904-A1F9-26B9CB02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BB133-494B-4DDD-80F0-EE1D3AA1D7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57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420CCB2-658D-406E-A4E9-47A97DDB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C5AEB-F473-459D-8B3B-3AD8FE4A6E17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0227F8F-B26B-4D85-B45B-5F0F6114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750D8FD-4666-4142-8074-F80FD5B2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FB232-9242-4E08-9050-EF260E1F3B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67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>
            <a:extLst>
              <a:ext uri="{FF2B5EF4-FFF2-40B4-BE49-F238E27FC236}">
                <a16:creationId xmlns:a16="http://schemas.microsoft.com/office/drawing/2014/main" xmlns="" id="{E56CE976-8707-49B3-B70A-698DA9A9C3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xmlns="" id="{6AF888C2-14AC-4467-A093-A9F772B68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6C300228-3548-41AB-910E-3B01E3628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8456B449-6D2A-4DA3-A6B6-64A43A68E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800"/>
            </a:lvl1pPr>
          </a:lstStyle>
          <a:p>
            <a:fld id="{B1502730-64C5-4EC5-B870-23C7CA129105}" type="datetime4">
              <a:rPr lang="en-US" altLang="en-US"/>
              <a:pPr/>
              <a:t>February 3, 2020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237FC72B-819D-44F2-89DF-7513D21E6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2EA28A1-E04E-4D63-8E7D-04917B77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800"/>
            </a:lvl1pPr>
          </a:lstStyle>
          <a:p>
            <a:fld id="{BD6664BA-B297-4925-A982-08CF67B074E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2" name="Rectangle 11">
            <a:extLst>
              <a:ext uri="{FF2B5EF4-FFF2-40B4-BE49-F238E27FC236}">
                <a16:creationId xmlns:a16="http://schemas.microsoft.com/office/drawing/2014/main" xmlns="" id="{476AC356-8D16-4DA7-8774-487F9F0FF4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anose="05000000000000000000" pitchFamily="2" charset="2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geomek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EC4AA603-CD02-4472-8C67-7B05B205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4597A0"/>
                </a:solidFill>
              </a:rPr>
              <a:t/>
            </a:r>
            <a:br>
              <a:rPr lang="en-GB" altLang="en-US">
                <a:solidFill>
                  <a:srgbClr val="4597A0"/>
                </a:solidFill>
              </a:rPr>
            </a:br>
            <a:r>
              <a:rPr lang="en-GB" altLang="en-US">
                <a:solidFill>
                  <a:srgbClr val="4597A0"/>
                </a:solidFill>
              </a:rPr>
              <a:t/>
            </a:r>
            <a:br>
              <a:rPr lang="en-GB" altLang="en-US">
                <a:solidFill>
                  <a:srgbClr val="4597A0"/>
                </a:solidFill>
              </a:rPr>
            </a:br>
            <a:r>
              <a:rPr lang="en-GB" altLang="en-US">
                <a:solidFill>
                  <a:srgbClr val="0000FF"/>
                </a:solidFill>
              </a:rPr>
              <a:t>14.  Closing Remarks</a:t>
            </a:r>
            <a:r>
              <a:rPr lang="en-CA" altLang="en-US">
                <a:solidFill>
                  <a:srgbClr val="4597A0"/>
                </a:solidFill>
              </a:rPr>
              <a:t> </a:t>
            </a:r>
            <a:endParaRPr lang="en-US" altLang="en-US" sz="4400" b="0" i="1">
              <a:solidFill>
                <a:srgbClr val="4597A0"/>
              </a:solidFill>
              <a:latin typeface="Symbol" panose="05050102010706020507" pitchFamily="18" charset="2"/>
            </a:endParaRPr>
          </a:p>
        </p:txBody>
      </p:sp>
      <p:sp>
        <p:nvSpPr>
          <p:cNvPr id="16386" name="Subtitle 2">
            <a:extLst>
              <a:ext uri="{FF2B5EF4-FFF2-40B4-BE49-F238E27FC236}">
                <a16:creationId xmlns:a16="http://schemas.microsoft.com/office/drawing/2014/main" xmlns="" id="{0CC7EE47-6A47-4446-A36A-A48553758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32766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48C9A"/>
                </a:solidFill>
              </a:rPr>
              <a:t>Mike Jefferies, PEng</a:t>
            </a:r>
          </a:p>
          <a:p>
            <a:pPr eaLnBrk="1" hangingPunct="1"/>
            <a:r>
              <a:rPr lang="en-US" altLang="en-US" b="1">
                <a:solidFill>
                  <a:srgbClr val="048C9A"/>
                </a:solidFill>
              </a:rPr>
              <a:t>Dr. Dawn Shuttle, PEng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1000"/>
              <a:t>January, 2015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xmlns="" id="{3AD1DDCF-B21A-4F30-B31E-6DA51D5F1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D2699A8F-FB70-431D-9FA4-65F93BBF2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5">
            <a:extLst>
              <a:ext uri="{FF2B5EF4-FFF2-40B4-BE49-F238E27FC236}">
                <a16:creationId xmlns:a16="http://schemas.microsoft.com/office/drawing/2014/main" xmlns="" id="{6B12A798-EAFA-40FD-AA1B-07C5D090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where we have been</a:t>
            </a:r>
          </a:p>
        </p:txBody>
      </p:sp>
      <p:sp>
        <p:nvSpPr>
          <p:cNvPr id="18434" name="Content Placeholder 6">
            <a:extLst>
              <a:ext uri="{FF2B5EF4-FFF2-40B4-BE49-F238E27FC236}">
                <a16:creationId xmlns:a16="http://schemas.microsoft.com/office/drawing/2014/main" xmlns="" id="{AB3D1539-ECE7-420E-8D44-28E45131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Characterized soil as ‘particulate’ leading to</a:t>
            </a:r>
          </a:p>
          <a:p>
            <a:pPr lvl="2"/>
            <a:r>
              <a:rPr lang="en-US" altLang="en-US" sz="1600" dirty="0"/>
              <a:t>Fundamental soil properties:</a:t>
            </a:r>
          </a:p>
          <a:p>
            <a:pPr lvl="2"/>
            <a:r>
              <a:rPr lang="en-US" altLang="en-US" sz="1600" dirty="0"/>
              <a:t>Controlled by </a:t>
            </a:r>
            <a:r>
              <a:rPr lang="en-US" altLang="en-US" sz="1600" i="1" dirty="0">
                <a:latin typeface="Symbol" panose="05050102010706020507" pitchFamily="18" charset="2"/>
              </a:rPr>
              <a:t>y</a:t>
            </a:r>
            <a:r>
              <a:rPr lang="en-US" altLang="en-US" sz="1600" dirty="0"/>
              <a:t> = e - </a:t>
            </a:r>
            <a:r>
              <a:rPr lang="en-US" altLang="en-US" sz="1600" dirty="0" err="1"/>
              <a:t>e</a:t>
            </a:r>
            <a:r>
              <a:rPr lang="en-US" altLang="en-US" sz="1600" baseline="-25000" dirty="0" err="1"/>
              <a:t>c</a:t>
            </a:r>
            <a:r>
              <a:rPr lang="en-US" altLang="en-US" sz="1600" dirty="0"/>
              <a:t> </a:t>
            </a:r>
            <a:br>
              <a:rPr lang="en-US" altLang="en-US" sz="1600" dirty="0"/>
            </a:br>
            <a:endParaRPr lang="en-US" altLang="en-US" sz="1600" dirty="0"/>
          </a:p>
          <a:p>
            <a:r>
              <a:rPr lang="en-US" altLang="en-US" dirty="0"/>
              <a:t>Seen how CSSM follows from some simple ideas</a:t>
            </a:r>
          </a:p>
          <a:p>
            <a:pPr lvl="2"/>
            <a:r>
              <a:rPr lang="en-US" altLang="en-US" sz="1600" dirty="0"/>
              <a:t>3 simultaneous </a:t>
            </a:r>
            <a:r>
              <a:rPr lang="en-US" altLang="en-US" sz="1600" dirty="0" err="1"/>
              <a:t>eqn</a:t>
            </a:r>
            <a:r>
              <a:rPr lang="en-US" altLang="en-US" sz="1600" dirty="0"/>
              <a:t>: yield surface, stress-dilatancy, hardening</a:t>
            </a:r>
          </a:p>
          <a:p>
            <a:pPr lvl="2"/>
            <a:r>
              <a:rPr lang="en-US" altLang="en-US" sz="1600" dirty="0"/>
              <a:t>OCC makes an unnecessary assumption</a:t>
            </a:r>
          </a:p>
          <a:p>
            <a:pPr lvl="2"/>
            <a:r>
              <a:rPr lang="en-US" altLang="en-US" sz="1600" dirty="0"/>
              <a:t>NS generalizes the framework properly </a:t>
            </a:r>
            <a:br>
              <a:rPr lang="en-US" altLang="en-US" sz="1600" dirty="0"/>
            </a:br>
            <a:endParaRPr lang="en-US" altLang="en-US" dirty="0"/>
          </a:p>
          <a:p>
            <a:r>
              <a:rPr lang="en-US" altLang="en-US" dirty="0"/>
              <a:t>Calibration using fundamental soil properties</a:t>
            </a:r>
          </a:p>
          <a:p>
            <a:pPr lvl="2"/>
            <a:r>
              <a:rPr lang="en-US" altLang="en-US" sz="1600" dirty="0"/>
              <a:t>Nicely captures loose and dense sand drained TXL data</a:t>
            </a:r>
          </a:p>
          <a:p>
            <a:pPr lvl="2"/>
            <a:r>
              <a:rPr lang="en-US" altLang="en-US" sz="1600" dirty="0"/>
              <a:t>Dense, drained calibration nicely predicts undrained static liquefaction</a:t>
            </a:r>
            <a:br>
              <a:rPr lang="en-US" altLang="en-US" sz="1600" dirty="0"/>
            </a:br>
            <a:endParaRPr lang="en-US" altLang="en-US" dirty="0"/>
          </a:p>
          <a:p>
            <a:r>
              <a:rPr lang="en-US" altLang="en-US" dirty="0"/>
              <a:t>Considered CPT</a:t>
            </a:r>
          </a:p>
          <a:p>
            <a:pPr lvl="2"/>
            <a:r>
              <a:rPr lang="en-US" altLang="en-US" sz="1600" dirty="0"/>
              <a:t>Used CSSM to develop soil-specific CPT calibration</a:t>
            </a:r>
          </a:p>
          <a:p>
            <a:pPr lvl="2"/>
            <a:r>
              <a:rPr lang="en-US" altLang="en-US" sz="1600" dirty="0"/>
              <a:t>Used calibration in </a:t>
            </a:r>
            <a:r>
              <a:rPr lang="en-US" altLang="en-US" sz="1600" dirty="0" err="1"/>
              <a:t>xls</a:t>
            </a:r>
            <a:r>
              <a:rPr lang="en-US" altLang="en-US" sz="1600" dirty="0"/>
              <a:t> to process CPT data for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D18F5C-0D6B-4A50-8CD1-88D4353518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2385CA90-92F5-4583-92B3-2FCACC5F5964}" type="datetime4">
              <a:rPr lang="en-US" altLang="en-US" sz="800"/>
              <a:pPr/>
              <a:t>February 3,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23CC08-4D82-45DE-BC55-D0D6629E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46D36063-8C39-47D2-8CF4-2377E5CDA0DA}" type="slidenum">
              <a:rPr lang="en-GB" altLang="en-US" sz="800"/>
              <a:pPr/>
              <a:t>2</a:t>
            </a:fld>
            <a:endParaRPr lang="en-GB" alt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xmlns="" id="{22E36384-CA9F-49E9-9D05-0865DBF9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was not covered 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xmlns="" id="{F49D4213-8405-456B-87FC-24D6948F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021263"/>
          </a:xfrm>
        </p:spPr>
        <p:txBody>
          <a:bodyPr/>
          <a:lstStyle/>
          <a:p>
            <a:r>
              <a:rPr lang="en-US" altLang="en-US"/>
              <a:t>OCR….</a:t>
            </a:r>
          </a:p>
          <a:p>
            <a:pPr lvl="2"/>
            <a:r>
              <a:rPr lang="en-US" altLang="en-US"/>
              <a:t>It is in the vba code</a:t>
            </a:r>
          </a:p>
          <a:p>
            <a:pPr lvl="2"/>
            <a:r>
              <a:rPr lang="en-US" altLang="en-US"/>
              <a:t>A “dead” zone of elastic only until loadpath meets YS</a:t>
            </a:r>
          </a:p>
          <a:p>
            <a:pPr lvl="2"/>
            <a:r>
              <a:rPr lang="en-US" altLang="en-US"/>
              <a:t>Idea simple, convoluted code</a:t>
            </a:r>
          </a:p>
          <a:p>
            <a:pPr lvl="2"/>
            <a:r>
              <a:rPr lang="en-US" altLang="en-US"/>
              <a:t>Very useful in fitting tests – vertical undrained stress path = elastic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Plane strain</a:t>
            </a:r>
          </a:p>
          <a:p>
            <a:pPr lvl="2"/>
            <a:r>
              <a:rPr lang="en-US" altLang="en-US"/>
              <a:t>No longer have </a:t>
            </a:r>
            <a:r>
              <a:rPr lang="en-US" altLang="en-US" sz="2000">
                <a:latin typeface="Symbol" panose="05050102010706020507" pitchFamily="18" charset="2"/>
                <a:ea typeface="MS PGothic" panose="020B0600070205080204" pitchFamily="34" charset="-128"/>
              </a:rPr>
              <a:t>s</a:t>
            </a:r>
            <a:r>
              <a:rPr lang="en-US" altLang="en-US" baseline="-25000"/>
              <a:t>2 </a:t>
            </a:r>
            <a:r>
              <a:rPr lang="en-US" altLang="en-US"/>
              <a:t>= </a:t>
            </a:r>
            <a:r>
              <a:rPr lang="en-US" altLang="en-US">
                <a:latin typeface="Symbol" panose="05050102010706020507" pitchFamily="18" charset="2"/>
                <a:ea typeface="MS PGothic" panose="020B0600070205080204" pitchFamily="34" charset="-128"/>
              </a:rPr>
              <a:t>s</a:t>
            </a:r>
            <a:r>
              <a:rPr lang="en-US" altLang="en-US" baseline="-25000"/>
              <a:t>3</a:t>
            </a:r>
            <a:r>
              <a:rPr lang="en-US" altLang="en-US"/>
              <a:t>,and </a:t>
            </a:r>
            <a:r>
              <a:rPr lang="en-US" altLang="en-US">
                <a:latin typeface="Symbol" panose="05050102010706020507" pitchFamily="18" charset="2"/>
                <a:ea typeface="MS PGothic" panose="020B0600070205080204" pitchFamily="34" charset="-128"/>
              </a:rPr>
              <a:t>e</a:t>
            </a:r>
            <a:r>
              <a:rPr lang="en-US" altLang="en-US" baseline="-25000"/>
              <a:t>2 </a:t>
            </a:r>
            <a:r>
              <a:rPr lang="en-US" altLang="en-US"/>
              <a:t>= </a:t>
            </a:r>
            <a:r>
              <a:rPr lang="en-US" altLang="en-US">
                <a:latin typeface="Symbol" panose="05050102010706020507" pitchFamily="18" charset="2"/>
                <a:ea typeface="MS PGothic" panose="020B0600070205080204" pitchFamily="34" charset="-128"/>
              </a:rPr>
              <a:t>e</a:t>
            </a:r>
            <a:r>
              <a:rPr lang="en-US" altLang="en-US" baseline="-25000"/>
              <a:t>3</a:t>
            </a:r>
            <a:r>
              <a:rPr lang="en-US" altLang="en-US"/>
              <a:t>, , so lots more to calculate</a:t>
            </a:r>
          </a:p>
          <a:p>
            <a:pPr lvl="2"/>
            <a:r>
              <a:rPr lang="en-US" altLang="en-US"/>
              <a:t>Be very careful with strain invariants: use </a:t>
            </a:r>
            <a:r>
              <a:rPr lang="en-US" altLang="en-US" i="1"/>
              <a:t>Resende &amp; Martin</a:t>
            </a:r>
          </a:p>
          <a:p>
            <a:pPr lvl="2"/>
            <a:r>
              <a:rPr lang="en-US" altLang="en-US"/>
              <a:t>J&amp;S (2002) or Book</a:t>
            </a:r>
          </a:p>
          <a:p>
            <a:pPr lvl="2"/>
            <a:r>
              <a:rPr lang="en-US" altLang="en-US"/>
              <a:t>VBA code available;  SS more useful  </a:t>
            </a:r>
          </a:p>
          <a:p>
            <a:pPr lvl="2"/>
            <a:r>
              <a:rPr lang="en-US" altLang="en-US"/>
              <a:t>Public-domain C++ UDM for FLAC</a:t>
            </a:r>
          </a:p>
          <a:p>
            <a:pPr lvl="2"/>
            <a:r>
              <a:rPr lang="en-US" altLang="en-US"/>
              <a:t>Public-domain FE source code </a:t>
            </a:r>
            <a:r>
              <a:rPr lang="en-US" altLang="en-US">
                <a:solidFill>
                  <a:srgbClr val="A6A6A6"/>
                </a:solidFill>
              </a:rPr>
              <a:t>(download from book website)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3CC5F0-B7AD-4EF1-97D5-A3503736D3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D8A1EC17-CB22-4179-88F5-A25E030FC754}" type="datetime4">
              <a:rPr lang="en-US" altLang="en-US" sz="800"/>
              <a:pPr/>
              <a:t>February 3,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195122-326A-4552-9327-A2AEE6D1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16910D30-880E-4D76-A25C-079CEAD8687E}" type="slidenum">
              <a:rPr lang="en-GB" altLang="en-US" sz="800"/>
              <a:pPr/>
              <a:t>3</a:t>
            </a:fld>
            <a:endParaRPr lang="en-GB" alt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xmlns="" id="{869AF8BD-040B-4128-A440-5F3C315B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shear (plane strain)… silt</a:t>
            </a:r>
          </a:p>
        </p:txBody>
      </p:sp>
      <p:pic>
        <p:nvPicPr>
          <p:cNvPr id="20482" name="Content Placeholder 5">
            <a:extLst>
              <a:ext uri="{FF2B5EF4-FFF2-40B4-BE49-F238E27FC236}">
                <a16:creationId xmlns:a16="http://schemas.microsoft.com/office/drawing/2014/main" xmlns="" id="{E36A1488-7A6E-472B-ABC4-B075FC74E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6" b="-14796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27584B-AC65-48C6-AA2E-B8A98D2FEF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9AB04140-2470-4D1D-BD3A-4EEFC4DF7B84}" type="datetime4">
              <a:rPr lang="en-US" altLang="en-US" sz="800"/>
              <a:pPr/>
              <a:t>February 3,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93B744-1572-43C5-8A76-24C9E19F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4B7FDB6C-8ED5-414D-86F4-2D145910C363}" type="slidenum">
              <a:rPr lang="en-GB" altLang="en-US" sz="800"/>
              <a:pPr/>
              <a:t>4</a:t>
            </a:fld>
            <a:endParaRPr lang="en-GB" alt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F82E9420-E48A-4C44-8F5A-1A1E26E4B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Shameless commerce…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xmlns="" id="{D9B9A70C-13BC-452A-B1F6-745D2D435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4800" y="1143000"/>
            <a:ext cx="4495800" cy="4787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dirty="0"/>
              <a:t>Some principal peer-reviewed references in hand</a:t>
            </a:r>
            <a:r>
              <a:rPr lang="en-CA"/>
              <a:t>-outs. </a:t>
            </a:r>
            <a:r>
              <a:rPr lang="en-CA" dirty="0"/>
              <a:t>BUT…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CA" dirty="0"/>
              <a:t>Text on critical state soil mechanics and its applications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dirty="0"/>
              <a:t>Liquefaction is secondary…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dirty="0"/>
              <a:t>Derivations in painful detail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CA" dirty="0"/>
              <a:t>Lots of associated data files and documentation</a:t>
            </a:r>
            <a:br>
              <a:rPr lang="en-CA" dirty="0"/>
            </a:br>
            <a:endParaRPr lang="en-CA" dirty="0"/>
          </a:p>
          <a:p>
            <a:pPr eaLnBrk="1" hangingPunct="1">
              <a:lnSpc>
                <a:spcPct val="90000"/>
              </a:lnSpc>
              <a:defRPr/>
            </a:pPr>
            <a:endParaRPr lang="en-CA" dirty="0"/>
          </a:p>
          <a:p>
            <a:pPr lvl="7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CA" dirty="0"/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defRPr/>
            </a:pPr>
            <a:endParaRPr lang="en-CA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defRPr/>
            </a:pPr>
            <a:endParaRPr lang="en-CA" dirty="0"/>
          </a:p>
        </p:txBody>
      </p:sp>
      <p:pic>
        <p:nvPicPr>
          <p:cNvPr id="150533" name="Picture 5">
            <a:extLst>
              <a:ext uri="{FF2B5EF4-FFF2-40B4-BE49-F238E27FC236}">
                <a16:creationId xmlns:a16="http://schemas.microsoft.com/office/drawing/2014/main" xmlns="" id="{05512D23-7274-4B1A-A643-7B4C7B4C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082925" cy="444023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2" name="TextBox 1">
            <a:extLst>
              <a:ext uri="{FF2B5EF4-FFF2-40B4-BE49-F238E27FC236}">
                <a16:creationId xmlns:a16="http://schemas.microsoft.com/office/drawing/2014/main" xmlns="" id="{295A1242-B807-4C5B-950A-624E318A8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5046663"/>
            <a:ext cx="3471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48C9A"/>
                </a:solidFill>
              </a:rPr>
              <a:t>Trust is wonderful... </a:t>
            </a:r>
            <a:br>
              <a:rPr lang="en-US" altLang="en-US" b="1" i="1">
                <a:solidFill>
                  <a:srgbClr val="048C9A"/>
                </a:solidFill>
              </a:rPr>
            </a:br>
            <a:r>
              <a:rPr lang="en-US" altLang="en-US" b="1" i="1">
                <a:solidFill>
                  <a:srgbClr val="048C9A"/>
                </a:solidFill>
              </a:rPr>
              <a:t>But, distrust is better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xmlns="" id="{D4711322-5DD2-4AE4-BFE0-92DF72EC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304FA-3864-4EA1-85EE-3151005D7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50913"/>
            <a:ext cx="8915400" cy="5021262"/>
          </a:xfrm>
        </p:spPr>
        <p:txBody>
          <a:bodyPr/>
          <a:lstStyle/>
          <a:p>
            <a:r>
              <a:rPr lang="en-US" altLang="en-US" dirty="0"/>
              <a:t>Hope you have enjoyed the course… CSSM is an acquired taste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i="1" dirty="0"/>
              <a:t>Brit view</a:t>
            </a:r>
            <a:r>
              <a:rPr lang="en-US" altLang="en-US" dirty="0"/>
              <a:t>: “CSSM most significant contribution to soil mechanics of 20</a:t>
            </a:r>
            <a:r>
              <a:rPr lang="en-US" altLang="en-US" baseline="30000" dirty="0"/>
              <a:t>th</a:t>
            </a:r>
            <a:r>
              <a:rPr lang="en-US" altLang="en-US" dirty="0"/>
              <a:t>C”</a:t>
            </a:r>
            <a:endParaRPr lang="en-US" altLang="ja-JP" dirty="0"/>
          </a:p>
          <a:p>
            <a:pPr lvl="2"/>
            <a:r>
              <a:rPr lang="en-US" altLang="en-US" dirty="0"/>
              <a:t>Not an over-statement</a:t>
            </a:r>
          </a:p>
          <a:p>
            <a:pPr lvl="2"/>
            <a:r>
              <a:rPr lang="en-US" altLang="en-US" dirty="0"/>
              <a:t>It is the only “good” framework we have for soils</a:t>
            </a:r>
          </a:p>
          <a:p>
            <a:pPr lvl="2"/>
            <a:r>
              <a:rPr lang="en-US" altLang="en-US" dirty="0"/>
              <a:t>Ought to recognize US influence </a:t>
            </a:r>
            <a:r>
              <a:rPr lang="en-US" altLang="en-US" i="1" dirty="0">
                <a:solidFill>
                  <a:srgbClr val="A6A6A6"/>
                </a:solidFill>
              </a:rPr>
              <a:t>(and Canadian !)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You may be feeling a bit overwhelmed….</a:t>
            </a:r>
          </a:p>
          <a:p>
            <a:pPr lvl="2"/>
            <a:r>
              <a:rPr lang="en-US" altLang="en-US" dirty="0"/>
              <a:t>Read the course notes</a:t>
            </a:r>
          </a:p>
          <a:p>
            <a:pPr lvl="2"/>
            <a:r>
              <a:rPr lang="en-US" altLang="en-US" dirty="0"/>
              <a:t>We’ll answer questions that occur to you</a:t>
            </a:r>
            <a:br>
              <a:rPr lang="en-US" altLang="en-US" dirty="0"/>
            </a:br>
            <a:endParaRPr lang="en-US" altLang="en-US" dirty="0"/>
          </a:p>
          <a:p>
            <a:pPr lvl="2"/>
            <a:endParaRPr lang="en-US" altLang="en-US" dirty="0"/>
          </a:p>
          <a:p>
            <a:pPr marL="0" indent="0"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geomek@hotmail.com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               dawn_shuttle@Hotmail.com</a:t>
            </a:r>
            <a:endParaRPr lang="en-US" altLang="en-U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BF883-2C9A-4180-9750-71D7644DF5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A363C5BE-82BC-4781-8589-6C23B651C29F}" type="datetime4">
              <a:rPr lang="en-US" altLang="en-US" sz="800"/>
              <a:pPr/>
              <a:t>February 3, 2020</a:t>
            </a:fld>
            <a:endParaRPr lang="en-GB" altLang="en-US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7E88BCE-C351-4C33-B6AE-7E11A698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6" charset="-128"/>
              </a:defRPr>
            </a:lvl9pPr>
          </a:lstStyle>
          <a:p>
            <a:fld id="{C26A1249-2F84-4D5E-99FB-0681F214E507}" type="slidenum">
              <a:rPr lang="en-GB" altLang="en-US" sz="800"/>
              <a:pPr/>
              <a:t>6</a:t>
            </a:fld>
            <a:endParaRPr lang="en-GB" altLang="en-US" sz="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D9DFC-196A-451F-94DA-9E7966A31E1A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601a35c9-d6ba-4034-8363-62e5ee06fa97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53696</TotalTime>
  <Words>285</Words>
  <Application>Microsoft Macintosh PowerPoint</Application>
  <PresentationFormat>On-screen Show (4:3)</PresentationFormat>
  <Paragraphs>70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Golder Associates Logo_PPT Template_ White Background_2007</vt:lpstr>
      <vt:lpstr>  14.  Closing Remarks </vt:lpstr>
      <vt:lpstr>Overview of where we have been</vt:lpstr>
      <vt:lpstr>What was not covered </vt:lpstr>
      <vt:lpstr>Simple shear (plane strain)… silt</vt:lpstr>
      <vt:lpstr>Shameless commerce…</vt:lpstr>
      <vt:lpstr>Wrap up</vt:lpstr>
    </vt:vector>
  </TitlesOfParts>
  <Company>Golder Associates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DAS</cp:lastModifiedBy>
  <cp:revision>719</cp:revision>
  <dcterms:created xsi:type="dcterms:W3CDTF">2012-01-25T00:17:02Z</dcterms:created>
  <dcterms:modified xsi:type="dcterms:W3CDTF">2020-02-03T16:59:13Z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