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8"/>
  </p:notesMasterIdLst>
  <p:sldIdLst>
    <p:sldId id="256" r:id="rId5"/>
    <p:sldId id="437" r:id="rId6"/>
    <p:sldId id="594" r:id="rId7"/>
    <p:sldId id="605" r:id="rId8"/>
    <p:sldId id="551" r:id="rId9"/>
    <p:sldId id="496" r:id="rId10"/>
    <p:sldId id="505" r:id="rId11"/>
    <p:sldId id="507" r:id="rId12"/>
    <p:sldId id="508" r:id="rId13"/>
    <p:sldId id="509" r:id="rId14"/>
    <p:sldId id="510" r:id="rId15"/>
    <p:sldId id="607" r:id="rId16"/>
    <p:sldId id="55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8C9A"/>
    <a:srgbClr val="FF2A79"/>
    <a:srgbClr val="77DF54"/>
    <a:srgbClr val="800080"/>
    <a:srgbClr val="996633"/>
    <a:srgbClr val="00FF00"/>
    <a:srgbClr val="0000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17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90" y="121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fld id="{6036B004-D17B-7E4C-A00C-67C79437FA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648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C07FD0-DC28-6942-A601-C9C24D35CDD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Firts_slid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48000" y="3886208"/>
            <a:ext cx="8001056" cy="1185866"/>
          </a:xfrm>
        </p:spPr>
        <p:txBody>
          <a:bodyPr anchor="t"/>
          <a:lstStyle>
            <a:lvl1pPr>
              <a:defRPr sz="3200">
                <a:solidFill>
                  <a:srgbClr val="0075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648000" y="3286124"/>
            <a:ext cx="8001056" cy="4320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rgbClr val="00755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85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56000" y="950400"/>
            <a:ext cx="5436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0399" y="950400"/>
            <a:ext cx="3132000" cy="5022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F1AB-7105-D043-BB1C-C7F2D32874DC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C3E7-4179-1944-AC6C-731CCC23A0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4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950400"/>
            <a:ext cx="4267200" cy="5022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48200" y="950400"/>
            <a:ext cx="4267200" cy="5022000"/>
          </a:xfrm>
          <a:noFill/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9CF60-FE6D-964D-99C6-11A71CC40980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F3275-2098-BD4C-B7DF-3B53FADFDB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50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4284" y="4800600"/>
            <a:ext cx="5486400" cy="566738"/>
          </a:xfrm>
        </p:spPr>
        <p:txBody>
          <a:bodyPr anchor="t"/>
          <a:lstStyle>
            <a:lvl1pPr algn="l">
              <a:defRPr sz="2000" b="1">
                <a:solidFill>
                  <a:srgbClr val="4C4C4C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04284" y="1447200"/>
            <a:ext cx="5486400" cy="3294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04284" y="5367338"/>
            <a:ext cx="5486400" cy="490554"/>
          </a:xfrm>
        </p:spPr>
        <p:txBody>
          <a:bodyPr/>
          <a:lstStyle>
            <a:lvl1pPr marL="0" indent="0">
              <a:buNone/>
              <a:defRPr sz="1800">
                <a:solidFill>
                  <a:srgbClr val="4C4C4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BED96-3403-E444-BA6C-1C27C6CA391E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5168A-70AC-464A-8FD4-AC56070DA9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5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9537" y="2786058"/>
            <a:ext cx="6912000" cy="1440000"/>
          </a:xfrm>
          <a:noFill/>
        </p:spPr>
        <p:txBody>
          <a:bodyPr anchor="t"/>
          <a:lstStyle>
            <a:lvl1pPr algn="l">
              <a:defRPr sz="4000" b="1" cap="none">
                <a:solidFill>
                  <a:srgbClr val="00755C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30411-1B6D-634B-91B0-6F75E6CF6CA5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32CB8-95FB-5C40-B9B0-E87D22D2BD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29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2413" cy="83661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81200"/>
            <a:ext cx="4495800" cy="3992563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495800" cy="19192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52888"/>
            <a:ext cx="4495800" cy="1920875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546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9537" y="3500438"/>
            <a:ext cx="6912000" cy="714380"/>
          </a:xfrm>
          <a:noFill/>
        </p:spPr>
        <p:txBody>
          <a:bodyPr anchor="t"/>
          <a:lstStyle>
            <a:lvl1pPr algn="l">
              <a:defRPr sz="2000" b="0" cap="none">
                <a:solidFill>
                  <a:srgbClr val="00755C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98000" y="4286267"/>
            <a:ext cx="6912000" cy="1500187"/>
          </a:xfrm>
          <a:noFill/>
        </p:spPr>
        <p:txBody>
          <a:bodyPr/>
          <a:lstStyle>
            <a:lvl1pPr marL="0" indent="0">
              <a:buNone/>
              <a:defRPr sz="2000">
                <a:solidFill>
                  <a:srgbClr val="00755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D5D7-551C-664F-9B50-92C7D9A379A0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D6542-4A51-4C41-9CED-1CCED354C1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00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F81D1-CAFD-BC4F-B03B-6F62792AB647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E792-6778-7C43-8F57-A563AC2EC5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9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0400" y="950400"/>
            <a:ext cx="4248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50400"/>
            <a:ext cx="4248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EC1B-16BD-574F-A2CA-EB54268E9FEF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8FE6A-C734-964E-B593-4D5EF6D381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9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0400" y="950400"/>
            <a:ext cx="4248000" cy="639762"/>
          </a:xfrm>
          <a:noFill/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0400" y="1643050"/>
            <a:ext cx="4248000" cy="428628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4" y="950400"/>
            <a:ext cx="4248000" cy="639762"/>
          </a:xfrm>
          <a:noFill/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4" y="1643050"/>
            <a:ext cx="4248000" cy="428628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8F93A-E446-A640-A028-767D6E7E5EC6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683DE-3A70-2E4A-BC3C-C1C1EF56E3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01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right) 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071670" y="950400"/>
            <a:ext cx="684373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0400" y="950400"/>
            <a:ext cx="1746000" cy="1440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0FA4D-E2D9-994E-8788-FD5C5EEAEF14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4A4DB-F1CC-3E4A-87B9-2425EA0C3A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22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bottom) 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0400" y="2285992"/>
            <a:ext cx="8686800" cy="3643338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0400" y="950400"/>
            <a:ext cx="8686800" cy="1296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E4425-29A0-A845-A210-961F842FE9AD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7C2C1-1F13-6249-B804-05AE127B7A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95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9BB7F-5018-7E47-B50A-B07EF4D786B6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6DCA4-9B95-7847-B42F-6892D8C3EE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14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6FD9D-D89C-C94B-AEB9-DC6A6B09512A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E187B-83DB-B244-BB24-D9FCD7D4B4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10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0" descr="Golder_associates_slide_section.jp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28600"/>
            <a:ext cx="693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50913"/>
            <a:ext cx="8686800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14400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0188" y="6091238"/>
            <a:ext cx="2133600" cy="1238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eaLnBrk="0" hangingPunct="0">
              <a:defRPr sz="8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fld id="{A8B4BA85-0CFA-C049-A5E7-1B9136E02F54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188" y="6264275"/>
            <a:ext cx="2895600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eaLnBrk="0" hangingPunct="0">
              <a:defRPr sz="8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4813" y="6091238"/>
            <a:ext cx="698500" cy="1238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eaLnBrk="0" hangingPunct="0">
              <a:defRPr sz="8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fld id="{FCBDA5D9-5211-5C41-A893-4CF3425BD1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2" name="Rectangle 11"/>
          <p:cNvSpPr>
            <a:spLocks noChangeArrowheads="1"/>
          </p:cNvSpPr>
          <p:nvPr userDrawn="1"/>
        </p:nvSpPr>
        <p:spPr bwMode="auto">
          <a:xfrm>
            <a:off x="7696200" y="6096000"/>
            <a:ext cx="1219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9" r:id="rId14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Arial" charset="0"/>
          <a:ea typeface="ヒラギノ角ゴ Pro W3" pitchFamily="-32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Arial" charset="0"/>
          <a:ea typeface="ヒラギノ角ゴ Pro W3" pitchFamily="-32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Arial" charset="0"/>
          <a:ea typeface="ヒラギノ角ゴ Pro W3" pitchFamily="-32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Arial" charset="0"/>
          <a:ea typeface="ヒラギノ角ゴ Pro W3" pitchFamily="-32" charset="-128"/>
          <a:cs typeface="ヒラギノ角ゴ Pro W3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 sz="2000">
          <a:solidFill>
            <a:srgbClr val="4C4C4C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 sz="2000">
          <a:solidFill>
            <a:srgbClr val="4C4C4C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>
          <a:solidFill>
            <a:srgbClr val="4C4C4C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>
          <a:solidFill>
            <a:srgbClr val="4C4C4C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>
          <a:solidFill>
            <a:srgbClr val="4C4C4C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382000" cy="1524000"/>
          </a:xfrm>
        </p:spPr>
        <p:txBody>
          <a:bodyPr/>
          <a:lstStyle/>
          <a:p>
            <a:pPr eaLnBrk="1" hangingPunct="1">
              <a:defRPr/>
            </a:pP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rgbClr val="0000FF"/>
                </a:solidFill>
              </a:rPr>
              <a:t>5.  </a:t>
            </a:r>
            <a:r>
              <a:rPr lang="en-CA" dirty="0">
                <a:solidFill>
                  <a:srgbClr val="0000FF"/>
                </a:solidFill>
              </a:rPr>
              <a:t>Elasticity</a:t>
            </a:r>
            <a:endParaRPr lang="en-US" sz="4400" b="0" i="1" dirty="0">
              <a:solidFill>
                <a:schemeClr val="accent5">
                  <a:lumMod val="50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609600" y="5562600"/>
            <a:ext cx="3276600" cy="8382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Dr. Dawn Shuttle, </a:t>
            </a:r>
            <a:r>
              <a:rPr lang="en-US" b="1" dirty="0" err="1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PEng</a:t>
            </a:r>
            <a:endParaRPr lang="en-US" b="1" dirty="0">
              <a:solidFill>
                <a:srgbClr val="048C9A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r>
              <a:rPr lang="en-US" b="1" dirty="0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Mike Jefferies, </a:t>
            </a:r>
            <a:r>
              <a:rPr lang="en-US" b="1" dirty="0" err="1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PEng</a:t>
            </a:r>
            <a:endParaRPr lang="en-US" b="1" dirty="0">
              <a:solidFill>
                <a:srgbClr val="048C9A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r>
              <a:rPr lang="en-US" sz="1000" dirty="0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January, 2015</a:t>
            </a:r>
          </a:p>
        </p:txBody>
      </p:sp>
      <p:pic>
        <p:nvPicPr>
          <p:cNvPr id="1638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5814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172200" y="5257800"/>
            <a:ext cx="2971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Elasticity – simpler equation for workshop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D058EF7-2B36-0041-ADA7-AAD2B156589E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79D5C-3138-C542-AA18-2637894EF39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24580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 b="2635"/>
          <a:stretch>
            <a:fillRect/>
          </a:stretch>
        </p:blipFill>
        <p:spPr/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219200" y="1143000"/>
            <a:ext cx="3352800" cy="1371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371600" y="1295400"/>
          <a:ext cx="309816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8" name="Equation" r:id="rId4" imgW="1549400" imgH="533400" progId="Equation.3">
                  <p:embed/>
                </p:oleObj>
              </mc:Choice>
              <mc:Fallback>
                <p:oleObj name="Equation" r:id="rId4" imgW="1549400" imgH="53340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295400"/>
                        <a:ext cx="309816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Elasticity – simpler equation for workshop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D058EF7-2B36-0041-ADA7-AAD2B156589E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1CEA4-C950-794C-BEF8-D0B2513D4308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25604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 b="2635"/>
          <a:stretch>
            <a:fillRect/>
          </a:stretch>
        </p:blipFill>
        <p:spPr/>
      </p:pic>
      <p:sp>
        <p:nvSpPr>
          <p:cNvPr id="3" name="Diagonal Stripe 2"/>
          <p:cNvSpPr/>
          <p:nvPr/>
        </p:nvSpPr>
        <p:spPr bwMode="auto">
          <a:xfrm>
            <a:off x="3657600" y="1600200"/>
            <a:ext cx="5105400" cy="3200400"/>
          </a:xfrm>
          <a:prstGeom prst="diagStripe">
            <a:avLst>
              <a:gd name="adj" fmla="val 71825"/>
            </a:avLst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ヒラギノ角ゴ Pro W3" pitchFamily="-32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29200" y="3962400"/>
            <a:ext cx="1905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dense &amp; compact (CID &amp; CIU)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90800" y="1905000"/>
            <a:ext cx="1828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loose (CID)</a:t>
            </a:r>
          </a:p>
        </p:txBody>
      </p:sp>
      <p:sp>
        <p:nvSpPr>
          <p:cNvPr id="14" name="Diagonal Stripe 13"/>
          <p:cNvSpPr/>
          <p:nvPr/>
        </p:nvSpPr>
        <p:spPr bwMode="auto">
          <a:xfrm>
            <a:off x="2895600" y="1600200"/>
            <a:ext cx="4724400" cy="2667000"/>
          </a:xfrm>
          <a:prstGeom prst="diagStripe">
            <a:avLst>
              <a:gd name="adj" fmla="val 7182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ヒラギノ角ゴ Pro W3" pitchFamily="-3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E478-2D3F-4B3A-8558-7EC0EA82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 ‘strain dependent modulus’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0D4C4-BBD6-4F73-A836-9A9016E2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2F81D1-CAFD-BC4F-B03B-6F62792AB647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35D89-FAA6-460F-B821-43AECF72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DE792-6778-7C43-8F57-A563AC2EC51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BE138C-74DE-4816-87D6-4FA142FCE4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57" y="992187"/>
            <a:ext cx="7465644" cy="48752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AB4090-3E94-48DA-BD29-F2003C603E1F}"/>
              </a:ext>
            </a:extLst>
          </p:cNvPr>
          <p:cNvSpPr txBox="1"/>
          <p:nvPr/>
        </p:nvSpPr>
        <p:spPr>
          <a:xfrm>
            <a:off x="3657600" y="3276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The small </a:t>
            </a:r>
            <a:r>
              <a:rPr lang="en-GB" sz="2000" dirty="0" err="1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GB" sz="2000" baseline="-25000" dirty="0" err="1">
                <a:solidFill>
                  <a:schemeClr val="bg1">
                    <a:lumMod val="65000"/>
                  </a:schemeClr>
                </a:solidFill>
              </a:rPr>
              <a:t>max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 changes measured are all caused by changing p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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 in the test</a:t>
            </a:r>
          </a:p>
        </p:txBody>
      </p:sp>
    </p:spTree>
    <p:extLst>
      <p:ext uri="{BB962C8B-B14F-4D97-AF65-F5344CB8AC3E}">
        <p14:creationId xmlns:p14="http://schemas.microsoft.com/office/powerpoint/2010/main" val="2099229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8077200" cy="493298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5930900" y="4648200"/>
            <a:ext cx="3200400" cy="1143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to </a:t>
            </a:r>
            <a:r>
              <a:rPr lang="en-US" dirty="0" err="1"/>
              <a:t>Nerlerk</a:t>
            </a:r>
            <a:r>
              <a:rPr lang="en-US" dirty="0"/>
              <a:t> Sand  </a:t>
            </a:r>
            <a:r>
              <a:rPr lang="en-US" b="0" dirty="0"/>
              <a:t>(much older data…)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045200" y="4648200"/>
          <a:ext cx="2997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Equation" r:id="rId4" imgW="1498600" imgH="571500" progId="Equation.3">
                  <p:embed/>
                </p:oleObj>
              </mc:Choice>
              <mc:Fallback>
                <p:oleObj name="Equation" r:id="rId4" imgW="1498600" imgH="5715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4648200"/>
                        <a:ext cx="2997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482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Elasticity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28600" y="950913"/>
            <a:ext cx="8686800" cy="49164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Slight detour required – as we do not have time to calibrate elasticity in this workshop………..</a:t>
            </a:r>
          </a:p>
          <a:p>
            <a:pPr eaLnBrk="1" hangingPunct="1">
              <a:defRPr/>
            </a:pP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BUT – elasticity is important.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ELASTICITY</a:t>
            </a:r>
          </a:p>
          <a:p>
            <a:pPr lvl="2" eaLnBrk="1" hangingPunct="1">
              <a:defRPr/>
            </a:pP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This is the small strain value – “</a:t>
            </a:r>
            <a:r>
              <a:rPr lang="en-US" sz="2200" dirty="0" err="1">
                <a:latin typeface="Arial" charset="0"/>
                <a:ea typeface="ヒラギノ角ゴ Pro W3" charset="0"/>
                <a:cs typeface="ヒラギノ角ゴ Pro W3" charset="0"/>
              </a:rPr>
              <a:t>G</a:t>
            </a:r>
            <a:r>
              <a:rPr lang="en-US" sz="2200" baseline="-25000" dirty="0" err="1">
                <a:latin typeface="Arial" charset="0"/>
                <a:ea typeface="ヒラギノ角ゴ Pro W3" charset="0"/>
                <a:cs typeface="ヒラギノ角ゴ Pro W3" charset="0"/>
              </a:rPr>
              <a:t>max</a:t>
            </a: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endParaRPr lang="en-US" sz="2200" baseline="-25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lvl="2" eaLnBrk="1" hangingPunct="1">
              <a:defRPr/>
            </a:pP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Forget strain-dependent elasticity as this doesn’t exist.</a:t>
            </a:r>
          </a:p>
          <a:p>
            <a:pPr lvl="2" eaLnBrk="1" hangingPunct="1">
              <a:defRPr/>
            </a:pP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“Measured” by bender elements in the lab</a:t>
            </a:r>
          </a:p>
          <a:p>
            <a:pPr lvl="2" eaLnBrk="1" hangingPunct="1">
              <a:defRPr/>
            </a:pP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“Measured” by the seismic CPT in the field</a:t>
            </a:r>
          </a:p>
          <a:p>
            <a:pPr lvl="2" eaLnBrk="1" hangingPunct="1">
              <a:defRPr/>
            </a:pPr>
            <a:endParaRPr lang="en-US" sz="22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8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D90BE80-F95B-4844-851C-985487FFA083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3F398-DE7D-A541-86F3-A11BF98E8A2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7161213" cy="685800"/>
          </a:xfrm>
        </p:spPr>
        <p:txBody>
          <a:bodyPr/>
          <a:lstStyle/>
          <a:p>
            <a:r>
              <a:rPr lang="en-US" dirty="0"/>
              <a:t>Measuring shear modulus: “</a:t>
            </a:r>
            <a:r>
              <a:rPr lang="en-US" i="1" dirty="0" err="1"/>
              <a:t>G</a:t>
            </a:r>
            <a:r>
              <a:rPr lang="en-US" baseline="-25000" dirty="0" err="1"/>
              <a:t>max</a:t>
            </a:r>
            <a:r>
              <a:rPr lang="en-US" dirty="0"/>
              <a:t>”</a:t>
            </a:r>
            <a:endParaRPr lang="en-CA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519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6553200" cy="44577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468313" y="1052513"/>
            <a:ext cx="52562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latin typeface="Tahoma" charset="0"/>
              </a:rPr>
              <a:t>Elastic wave theory</a:t>
            </a:r>
            <a:r>
              <a:rPr lang="en-US">
                <a:latin typeface="Tahoma" charset="0"/>
              </a:rPr>
              <a:t>:</a:t>
            </a:r>
            <a:r>
              <a:rPr lang="en-US" sz="2800">
                <a:latin typeface="Tahoma" charset="0"/>
              </a:rPr>
              <a:t>  G = </a:t>
            </a:r>
            <a:r>
              <a:rPr lang="en-US" sz="2800" i="1">
                <a:latin typeface="Symbol" charset="0"/>
              </a:rPr>
              <a:t>r </a:t>
            </a:r>
            <a:r>
              <a:rPr lang="en-US" sz="2800">
                <a:latin typeface="Tahoma" charset="0"/>
              </a:rPr>
              <a:t>V</a:t>
            </a:r>
            <a:r>
              <a:rPr lang="en-US" sz="2800" baseline="-25000">
                <a:latin typeface="Tahoma" charset="0"/>
              </a:rPr>
              <a:t>s</a:t>
            </a:r>
            <a:r>
              <a:rPr lang="en-US" sz="2800" baseline="30000">
                <a:latin typeface="Tahoma" charset="0"/>
              </a:rPr>
              <a:t>2</a:t>
            </a:r>
            <a:endParaRPr lang="en-CA" sz="2800" baseline="30000">
              <a:latin typeface="Tahoma" charset="0"/>
            </a:endParaRPr>
          </a:p>
        </p:txBody>
      </p:sp>
      <p:pic>
        <p:nvPicPr>
          <p:cNvPr id="25190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989138"/>
            <a:ext cx="2711450" cy="45434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191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636838"/>
            <a:ext cx="3062288" cy="40322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1911" name="Oval 7"/>
          <p:cNvSpPr>
            <a:spLocks noChangeArrowheads="1"/>
          </p:cNvSpPr>
          <p:nvPr/>
        </p:nvSpPr>
        <p:spPr bwMode="auto">
          <a:xfrm>
            <a:off x="7596188" y="4724400"/>
            <a:ext cx="360362" cy="217488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1912" name="Line 8"/>
          <p:cNvSpPr>
            <a:spLocks noChangeShapeType="1"/>
          </p:cNvSpPr>
          <p:nvPr/>
        </p:nvSpPr>
        <p:spPr bwMode="auto">
          <a:xfrm>
            <a:off x="7740650" y="2852738"/>
            <a:ext cx="0" cy="24479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1913" name="Oval 9"/>
          <p:cNvSpPr>
            <a:spLocks noChangeArrowheads="1"/>
          </p:cNvSpPr>
          <p:nvPr/>
        </p:nvSpPr>
        <p:spPr bwMode="auto">
          <a:xfrm>
            <a:off x="5435600" y="4724400"/>
            <a:ext cx="144463" cy="144463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1914" name="Text Box 10"/>
          <p:cNvSpPr txBox="1">
            <a:spLocks noChangeArrowheads="1"/>
          </p:cNvSpPr>
          <p:nvPr/>
        </p:nvSpPr>
        <p:spPr bwMode="auto">
          <a:xfrm>
            <a:off x="6858001" y="2060575"/>
            <a:ext cx="2033588" cy="338554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err="1">
                <a:solidFill>
                  <a:srgbClr val="0066FF"/>
                </a:solidFill>
                <a:latin typeface="Tahoma" charset="0"/>
              </a:rPr>
              <a:t>V</a:t>
            </a:r>
            <a:r>
              <a:rPr lang="en-US" sz="1600" baseline="-25000" dirty="0" err="1">
                <a:solidFill>
                  <a:srgbClr val="0066FF"/>
                </a:solidFill>
                <a:latin typeface="Tahoma" charset="0"/>
              </a:rPr>
              <a:t>s</a:t>
            </a:r>
            <a:r>
              <a:rPr lang="en-US" sz="1600" dirty="0">
                <a:solidFill>
                  <a:srgbClr val="0066FF"/>
                </a:solidFill>
                <a:latin typeface="Tahoma" charset="0"/>
              </a:rPr>
              <a:t> = Range / </a:t>
            </a:r>
            <a:r>
              <a:rPr lang="en-US" sz="1600" dirty="0" err="1">
                <a:solidFill>
                  <a:srgbClr val="0066FF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err="1">
                <a:solidFill>
                  <a:srgbClr val="0066FF"/>
                </a:solidFill>
                <a:latin typeface="Tahoma" charset="0"/>
              </a:rPr>
              <a:t>Time</a:t>
            </a:r>
            <a:endParaRPr lang="en-CA" sz="1600" dirty="0">
              <a:solidFill>
                <a:srgbClr val="0066FF"/>
              </a:solidFill>
              <a:latin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3546" y="1871246"/>
            <a:ext cx="2100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Tame seismic source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7391400" y="4343400"/>
            <a:ext cx="0" cy="533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172200" y="4191000"/>
            <a:ext cx="1322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P-wave arrival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7978" y="5102423"/>
            <a:ext cx="1322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S-wave arrival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96200" y="4114800"/>
            <a:ext cx="12623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Whacking left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8077200" y="4419600"/>
            <a:ext cx="0" cy="381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8077200" y="4876800"/>
            <a:ext cx="0" cy="381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848600" y="5254823"/>
            <a:ext cx="13773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Whacking right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7696200" y="4876800"/>
            <a:ext cx="0" cy="381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667000" y="2209800"/>
            <a:ext cx="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3276600" y="36576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24299" y="3700046"/>
            <a:ext cx="1804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 geophone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4495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6600"/>
                </a:solidFill>
              </a:rPr>
              <a:t>Downhole</a:t>
            </a:r>
            <a:endParaRPr lang="en-US" sz="1400" dirty="0">
              <a:solidFill>
                <a:srgbClr val="FF6600"/>
              </a:solidFill>
            </a:endParaRPr>
          </a:p>
          <a:p>
            <a:r>
              <a:rPr lang="en-US" sz="1400" dirty="0">
                <a:solidFill>
                  <a:srgbClr val="FF6600"/>
                </a:solidFill>
              </a:rPr>
              <a:t>geophone</a:t>
            </a:r>
          </a:p>
        </p:txBody>
      </p:sp>
    </p:spTree>
    <p:extLst>
      <p:ext uri="{BB962C8B-B14F-4D97-AF65-F5344CB8AC3E}">
        <p14:creationId xmlns:p14="http://schemas.microsoft.com/office/powerpoint/2010/main" val="919270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5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11" grpId="1" animBg="1"/>
      <p:bldP spid="251913" grpId="0" animBg="1"/>
      <p:bldP spid="251914" grpId="0" animBg="1"/>
      <p:bldP spid="8" grpId="0" animBg="1"/>
      <p:bldP spid="19" grpId="0" animBg="1"/>
      <p:bldP spid="20" grpId="0" animBg="1"/>
      <p:bldP spid="20" grpId="1" animBg="1"/>
      <p:bldP spid="27" grpId="0" animBg="1"/>
      <p:bldP spid="27" grpId="1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7403B2-5873-45E8-9ABF-F98016C6C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</a:t>
            </a:r>
            <a:r>
              <a:rPr lang="en-GB" dirty="0" err="1"/>
              <a:t>G</a:t>
            </a:r>
            <a:r>
              <a:rPr lang="en-GB" baseline="-25000" dirty="0" err="1"/>
              <a:t>max</a:t>
            </a:r>
            <a:r>
              <a:rPr lang="en-GB" dirty="0"/>
              <a:t> in the laboratory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F7FA6F5-7929-4DDA-B96D-9FC18BC9B3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0188" y="1337469"/>
            <a:ext cx="4248150" cy="424815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A125C4B-8CF1-4A62-8680-A29DBF42E2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337469"/>
            <a:ext cx="4324349" cy="4324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4739E-B0A2-4E43-8E67-02CD3CB75031}"/>
              </a:ext>
            </a:extLst>
          </p:cNvPr>
          <p:cNvSpPr txBox="1"/>
          <p:nvPr/>
        </p:nvSpPr>
        <p:spPr>
          <a:xfrm>
            <a:off x="4758908" y="3276600"/>
            <a:ext cx="125329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‘</a:t>
            </a:r>
            <a:r>
              <a:rPr lang="en-US" sz="1800" i="1" dirty="0">
                <a:solidFill>
                  <a:srgbClr val="0070C0"/>
                </a:solidFill>
              </a:rPr>
              <a:t>Ping</a:t>
            </a:r>
            <a:r>
              <a:rPr lang="en-US" sz="1800" dirty="0">
                <a:solidFill>
                  <a:srgbClr val="0070C0"/>
                </a:solidFill>
              </a:rPr>
              <a:t>’ right</a:t>
            </a:r>
          </a:p>
          <a:p>
            <a:r>
              <a:rPr lang="en-US" sz="1800" dirty="0">
                <a:solidFill>
                  <a:srgbClr val="0070C0"/>
                </a:solidFill>
              </a:rPr>
              <a:t>‘</a:t>
            </a:r>
            <a:r>
              <a:rPr lang="en-US" sz="1800" i="1" dirty="0">
                <a:solidFill>
                  <a:srgbClr val="0070C0"/>
                </a:solidFill>
              </a:rPr>
              <a:t>Ping</a:t>
            </a:r>
            <a:r>
              <a:rPr lang="en-US" sz="1800" dirty="0">
                <a:solidFill>
                  <a:srgbClr val="0070C0"/>
                </a:solidFill>
              </a:rPr>
              <a:t>’ left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D1DBB18-268F-4B56-BDA0-EF78BA65A705}"/>
              </a:ext>
            </a:extLst>
          </p:cNvPr>
          <p:cNvCxnSpPr>
            <a:cxnSpLocks/>
          </p:cNvCxnSpPr>
          <p:nvPr/>
        </p:nvCxnSpPr>
        <p:spPr bwMode="auto">
          <a:xfrm>
            <a:off x="6012200" y="3561665"/>
            <a:ext cx="464800" cy="248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869626-7C2F-4A2C-A3A8-6A8524D2BC1A}"/>
              </a:ext>
            </a:extLst>
          </p:cNvPr>
          <p:cNvCxnSpPr>
            <a:cxnSpLocks/>
          </p:cNvCxnSpPr>
          <p:nvPr/>
        </p:nvCxnSpPr>
        <p:spPr bwMode="auto">
          <a:xfrm flipH="1">
            <a:off x="4267201" y="2895600"/>
            <a:ext cx="197739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7791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Fraser River Sand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Has laboratory test bender elements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Good range of soil density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Benders measuring during triaxial test 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400" dirty="0"/>
              <a:t>so shows “strain dependent elasticity </a:t>
            </a:r>
            <a:r>
              <a:rPr lang="mr-IN" sz="2400" dirty="0"/>
              <a:t>–</a:t>
            </a:r>
            <a:r>
              <a:rPr lang="en-US" sz="2400" dirty="0"/>
              <a:t> or lack thereof!</a:t>
            </a:r>
            <a:r>
              <a:rPr lang="en-US" sz="2800" dirty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57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Fraser River Sand Benders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28600" y="950913"/>
            <a:ext cx="8686800" cy="2020887"/>
          </a:xfrm>
        </p:spPr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Bender elements were used with 7 </a:t>
            </a:r>
            <a:r>
              <a:rPr lang="en-US" dirty="0" err="1">
                <a:latin typeface="Arial" charset="0"/>
                <a:ea typeface="ヒラギノ角ゴ Pro W3" charset="0"/>
                <a:cs typeface="ヒラギノ角ゴ Pro W3" charset="0"/>
              </a:rPr>
              <a:t>triaxial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 tests</a:t>
            </a:r>
          </a:p>
          <a:p>
            <a:pPr lvl="1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2 bender tests were on “crushed” FRS </a:t>
            </a:r>
          </a:p>
          <a:p>
            <a:pPr lvl="1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Measurements taken during both consolidation and shearing stages</a:t>
            </a:r>
          </a:p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Fitted equation of the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E77A860-8140-1243-8773-44EF71A8B615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C4D80-D7B8-1A48-8603-4707040CAFA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graphicFrame>
        <p:nvGraphicFramePr>
          <p:cNvPr id="19461" name="Object 1"/>
          <p:cNvGraphicFramePr>
            <a:graphicFrameLocks noChangeAspect="1"/>
          </p:cNvGraphicFramePr>
          <p:nvPr/>
        </p:nvGraphicFramePr>
        <p:xfrm>
          <a:off x="2209800" y="2895600"/>
          <a:ext cx="34925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name="Equation" r:id="rId3" imgW="1397000" imgH="533400" progId="Equation.3">
                  <p:embed/>
                </p:oleObj>
              </mc:Choice>
              <mc:Fallback>
                <p:oleObj name="Equation" r:id="rId3" imgW="1397000" imgH="533400" progId="Equation.3">
                  <p:embed/>
                  <p:pic>
                    <p:nvPicPr>
                      <p:cNvPr id="194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895600"/>
                        <a:ext cx="3492500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Content Placeholder 2"/>
          <p:cNvSpPr txBox="1">
            <a:spLocks/>
          </p:cNvSpPr>
          <p:nvPr/>
        </p:nvSpPr>
        <p:spPr bwMode="auto">
          <a:xfrm>
            <a:off x="457200" y="4419600"/>
            <a:ext cx="868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tIns="1440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20000"/>
              </a:spcBef>
              <a:buClr>
                <a:srgbClr val="0C8164"/>
              </a:buClr>
              <a:buSzPct val="80000"/>
              <a:buFont typeface="Wingdings" charset="0"/>
              <a:buNone/>
            </a:pPr>
            <a:r>
              <a:rPr lang="en-US" sz="2000" dirty="0">
                <a:solidFill>
                  <a:srgbClr val="4C4C4C"/>
                </a:solidFill>
              </a:rPr>
              <a:t>….to the shearing portion of the uncrushed </a:t>
            </a:r>
            <a:r>
              <a:rPr lang="en-US" sz="2000" dirty="0" err="1">
                <a:solidFill>
                  <a:srgbClr val="4C4C4C"/>
                </a:solidFill>
              </a:rPr>
              <a:t>triaxials</a:t>
            </a:r>
            <a:r>
              <a:rPr lang="en-US" sz="2000" dirty="0">
                <a:solidFill>
                  <a:srgbClr val="4C4C4C"/>
                </a:solidFill>
              </a:rPr>
              <a:t>.</a:t>
            </a:r>
          </a:p>
          <a:p>
            <a:pPr>
              <a:spcBef>
                <a:spcPct val="20000"/>
              </a:spcBef>
              <a:buClr>
                <a:srgbClr val="0C8164"/>
              </a:buClr>
              <a:buSzPct val="80000"/>
              <a:buFont typeface="Wingdings" charset="0"/>
              <a:buNone/>
            </a:pPr>
            <a:r>
              <a:rPr lang="en-US" sz="2000" dirty="0">
                <a:solidFill>
                  <a:srgbClr val="4C4C4C"/>
                </a:solidFill>
              </a:rPr>
              <a:t>where </a:t>
            </a:r>
            <a:r>
              <a:rPr lang="en-US" sz="2000" dirty="0">
                <a:solidFill>
                  <a:srgbClr val="3366FF"/>
                </a:solidFill>
              </a:rPr>
              <a:t>A</a:t>
            </a:r>
            <a:r>
              <a:rPr lang="en-US" sz="2000" dirty="0">
                <a:solidFill>
                  <a:srgbClr val="4C4C4C"/>
                </a:solidFill>
              </a:rPr>
              <a:t>, </a:t>
            </a:r>
            <a:r>
              <a:rPr lang="en-US" sz="2000" dirty="0" err="1">
                <a:solidFill>
                  <a:srgbClr val="3366FF"/>
                </a:solidFill>
              </a:rPr>
              <a:t>e</a:t>
            </a:r>
            <a:r>
              <a:rPr lang="en-US" sz="2000" baseline="-25000" dirty="0" err="1">
                <a:solidFill>
                  <a:srgbClr val="3366FF"/>
                </a:solidFill>
              </a:rPr>
              <a:t>min</a:t>
            </a:r>
            <a:r>
              <a:rPr lang="en-US" sz="2000" dirty="0">
                <a:solidFill>
                  <a:srgbClr val="4C4C4C"/>
                </a:solidFill>
              </a:rPr>
              <a:t> and </a:t>
            </a:r>
            <a:r>
              <a:rPr lang="en-US" sz="2000" dirty="0">
                <a:solidFill>
                  <a:srgbClr val="3366FF"/>
                </a:solidFill>
              </a:rPr>
              <a:t>b</a:t>
            </a:r>
            <a:r>
              <a:rPr lang="en-US" sz="2000" dirty="0">
                <a:solidFill>
                  <a:srgbClr val="4C4C4C"/>
                </a:solidFill>
              </a:rPr>
              <a:t> are fitted soil properties </a:t>
            </a:r>
          </a:p>
          <a:p>
            <a:pPr>
              <a:spcBef>
                <a:spcPct val="20000"/>
              </a:spcBef>
              <a:buClr>
                <a:srgbClr val="0C8164"/>
              </a:buClr>
              <a:buSzPct val="80000"/>
              <a:buFont typeface="Wingdings" charset="0"/>
              <a:buNone/>
            </a:pPr>
            <a:r>
              <a:rPr lang="en-US" sz="2000" dirty="0" err="1">
                <a:solidFill>
                  <a:srgbClr val="4C4C4C"/>
                </a:solidFill>
              </a:rPr>
              <a:t>p</a:t>
            </a:r>
            <a:r>
              <a:rPr lang="en-US" sz="2000" baseline="-25000" dirty="0" err="1">
                <a:solidFill>
                  <a:srgbClr val="4C4C4C"/>
                </a:solidFill>
              </a:rPr>
              <a:t>ref</a:t>
            </a:r>
            <a:r>
              <a:rPr lang="en-US" sz="2000" dirty="0">
                <a:solidFill>
                  <a:srgbClr val="4C4C4C"/>
                </a:solidFill>
              </a:rPr>
              <a:t> is 100 </a:t>
            </a:r>
            <a:r>
              <a:rPr lang="en-US" sz="2000" dirty="0" err="1">
                <a:solidFill>
                  <a:srgbClr val="4C4C4C"/>
                </a:solidFill>
              </a:rPr>
              <a:t>kPa</a:t>
            </a:r>
            <a:r>
              <a:rPr lang="en-US" sz="2000" dirty="0">
                <a:solidFill>
                  <a:srgbClr val="4C4C4C"/>
                </a:solidFill>
              </a:rPr>
              <a:t> (or equivalent in same units as p</a:t>
            </a:r>
            <a:r>
              <a:rPr lang="en-US" sz="2000" dirty="0">
                <a:solidFill>
                  <a:srgbClr val="4C4C4C"/>
                </a:solidFill>
                <a:sym typeface="Symbol" charset="0"/>
              </a:rPr>
              <a:t></a:t>
            </a:r>
            <a:r>
              <a:rPr lang="en-US" sz="2000" dirty="0">
                <a:solidFill>
                  <a:srgbClr val="4C4C4C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Goodness of fit – fitting data shown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83BC3DA-ABC2-ED4A-80A6-1B5F4035CEC9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8D5C23-939C-EA4B-B5F5-5380CB49819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2048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 b="2635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2" r="-2782"/>
          <a:stretch>
            <a:fillRect/>
          </a:stretch>
        </p:blipFill>
        <p:spPr/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447800" y="2590800"/>
            <a:ext cx="16002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 dirty="0"/>
              <a:t>A    = 375</a:t>
            </a:r>
          </a:p>
          <a:p>
            <a:pPr eaLnBrk="1" hangingPunct="1"/>
            <a:r>
              <a:rPr lang="en-US" sz="1400" dirty="0" err="1"/>
              <a:t>e</a:t>
            </a:r>
            <a:r>
              <a:rPr lang="en-US" sz="1400" baseline="-25000" dirty="0" err="1"/>
              <a:t>min</a:t>
            </a:r>
            <a:r>
              <a:rPr lang="en-US" sz="1400" dirty="0"/>
              <a:t> = 0.344</a:t>
            </a:r>
          </a:p>
          <a:p>
            <a:pPr eaLnBrk="1" hangingPunct="1"/>
            <a:r>
              <a:rPr lang="en-US" sz="1400" dirty="0"/>
              <a:t>b     = 0.466</a:t>
            </a:r>
          </a:p>
        </p:txBody>
      </p:sp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Elasticity - fit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83BC3DA-ABC2-ED4A-80A6-1B5F4035CEC9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8E6B5-45A6-A24B-A3AA-60F97E70A70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1371600" y="1066800"/>
            <a:ext cx="3505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graphicFrame>
        <p:nvGraphicFramePr>
          <p:cNvPr id="22535" name="Object 1"/>
          <p:cNvGraphicFramePr>
            <a:graphicFrameLocks noChangeAspect="1"/>
          </p:cNvGraphicFramePr>
          <p:nvPr/>
        </p:nvGraphicFramePr>
        <p:xfrm>
          <a:off x="1371600" y="1143000"/>
          <a:ext cx="2819400" cy="1076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Equation" r:id="rId4" imgW="1397000" imgH="533400" progId="Equation.3">
                  <p:embed/>
                </p:oleObj>
              </mc:Choice>
              <mc:Fallback>
                <p:oleObj name="Equation" r:id="rId4" imgW="1397000" imgH="533400" progId="Equation.3">
                  <p:embed/>
                  <p:pic>
                    <p:nvPicPr>
                      <p:cNvPr id="2253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143000"/>
                        <a:ext cx="2819400" cy="1076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Elasticity – simpler equation for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50913"/>
            <a:ext cx="8686800" cy="954087"/>
          </a:xfrm>
        </p:spPr>
        <p:txBody>
          <a:bodyPr/>
          <a:lstStyle/>
          <a:p>
            <a:pPr>
              <a:defRPr/>
            </a:pPr>
            <a:r>
              <a:rPr lang="en-US" dirty="0"/>
              <a:t>For simplicity the workshop spreadsheet adopts the simpler (but less accurate) equation: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r>
              <a:rPr lang="en-US" dirty="0"/>
              <a:t>…where a and b are fitted parameters, </a:t>
            </a:r>
            <a:r>
              <a:rPr lang="en-US" dirty="0" err="1"/>
              <a:t>p</a:t>
            </a:r>
            <a:r>
              <a:rPr lang="en-US" baseline="-25000" dirty="0" err="1"/>
              <a:t>ref</a:t>
            </a:r>
            <a:r>
              <a:rPr lang="en-US" dirty="0"/>
              <a:t> = 100 </a:t>
            </a:r>
            <a:r>
              <a:rPr lang="en-US" dirty="0" err="1"/>
              <a:t>kPa</a:t>
            </a:r>
            <a:r>
              <a:rPr lang="en-US" dirty="0"/>
              <a:t>.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r>
              <a:rPr lang="en-US" dirty="0"/>
              <a:t>Typically use this simpler equation (without void ratio) because if subsequently applying to field conditions you’ll likely not know in situ void ratio.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D058EF7-2B36-0041-ADA7-AAD2B156589E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C24C0-9287-3C45-BA2C-F52F8E871FB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graphicFrame>
        <p:nvGraphicFramePr>
          <p:cNvPr id="23557" name="Object 7"/>
          <p:cNvGraphicFramePr>
            <a:graphicFrameLocks noChangeAspect="1"/>
          </p:cNvGraphicFramePr>
          <p:nvPr/>
        </p:nvGraphicFramePr>
        <p:xfrm>
          <a:off x="2514600" y="1981200"/>
          <a:ext cx="20320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4" name="Equation" r:id="rId3" imgW="812800" imgH="533400" progId="Equation.3">
                  <p:embed/>
                </p:oleObj>
              </mc:Choice>
              <mc:Fallback>
                <p:oleObj name="Equation" r:id="rId3" imgW="812800" imgH="533400" progId="Equation.3">
                  <p:embed/>
                  <p:pic>
                    <p:nvPicPr>
                      <p:cNvPr id="2355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981200"/>
                        <a:ext cx="2032000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older Associates Logo_PPT Template_ White Background_2007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Content xmlns="601a35c9-d6ba-4034-8363-62e5ee06fa97" xsi:nil="true"/>
    <Link xmlns="601a35c9-d6ba-4034-8363-62e5ee06fa97">
      <Url xmlns="601a35c9-d6ba-4034-8363-62e5ee06fa97" xsi:nil="true"/>
      <Description xmlns="601a35c9-d6ba-4034-8363-62e5ee06fa97" xsi:nil="true"/>
    </Link>
    <Content_x0020_Description xmlns="601a35c9-d6ba-4034-8363-62e5ee06fa9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C576865689B44B5350B8FFF28BD6C" ma:contentTypeVersion="6" ma:contentTypeDescription="Create a new document." ma:contentTypeScope="" ma:versionID="29e7b52722adecc01a6f901fa8603867">
  <xsd:schema xmlns:xsd="http://www.w3.org/2001/XMLSchema" xmlns:xs="http://www.w3.org/2001/XMLSchema" xmlns:p="http://schemas.microsoft.com/office/2006/metadata/properties" xmlns:ns1="601a35c9-d6ba-4034-8363-62e5ee06fa97" targetNamespace="http://schemas.microsoft.com/office/2006/metadata/properties" ma:root="true" ma:fieldsID="4c6a3594767d4df0c82240adad0db49d" ns1:_="">
    <xsd:import namespace="601a35c9-d6ba-4034-8363-62e5ee06fa97"/>
    <xsd:element name="properties">
      <xsd:complexType>
        <xsd:sequence>
          <xsd:element name="documentManagement">
            <xsd:complexType>
              <xsd:all>
                <xsd:element ref="ns1:Link" minOccurs="0"/>
                <xsd:element ref="ns1:Content_x0020_Description" minOccurs="0"/>
                <xsd:element ref="ns1:Cont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a35c9-d6ba-4034-8363-62e5ee06fa97" elementFormDefault="qualified">
    <xsd:import namespace="http://schemas.microsoft.com/office/2006/documentManagement/types"/>
    <xsd:import namespace="http://schemas.microsoft.com/office/infopath/2007/PartnerControls"/>
    <xsd:element name="Link" ma:index="0" nillable="true" ma:displayName="Link" ma:description="Link to an existing document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ntent_x0020_Description" ma:index="12" nillable="true" ma:displayName="Content Description" ma:internalName="Content_x0020_Description">
      <xsd:simpleType>
        <xsd:restriction base="dms:Text">
          <xsd:maxLength value="255"/>
        </xsd:restriction>
      </xsd:simpleType>
    </xsd:element>
    <xsd:element name="Content" ma:index="13" nillable="true" ma:displayName="Content" ma:internalName="Cont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F05D72-467B-4FAF-A150-6F19F59D06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FD9DFC-196A-451F-94DA-9E7966A31E1A}">
  <ds:schemaRefs>
    <ds:schemaRef ds:uri="http://schemas.microsoft.com/office/2006/metadata/properties"/>
    <ds:schemaRef ds:uri="601a35c9-d6ba-4034-8363-62e5ee06fa97"/>
  </ds:schemaRefs>
</ds:datastoreItem>
</file>

<file path=customXml/itemProps3.xml><?xml version="1.0" encoding="utf-8"?>
<ds:datastoreItem xmlns:ds="http://schemas.openxmlformats.org/officeDocument/2006/customXml" ds:itemID="{2F574C90-078A-4C39-989E-9FF39A6A59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1a35c9-d6ba-4034-8363-62e5ee06fa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Golder Associates Logo_PPT Template_ White Background_2007</Template>
  <TotalTime>58010</TotalTime>
  <Words>384</Words>
  <Application>Microsoft Office PowerPoint</Application>
  <PresentationFormat>On-screen Show (4:3)</PresentationFormat>
  <Paragraphs>87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Symbol</vt:lpstr>
      <vt:lpstr>Tahoma</vt:lpstr>
      <vt:lpstr>Wingdings</vt:lpstr>
      <vt:lpstr>Golder Associates Logo_PPT Template_ White Background_2007</vt:lpstr>
      <vt:lpstr>Equation</vt:lpstr>
      <vt:lpstr>  5.  Elasticity</vt:lpstr>
      <vt:lpstr>Elasticity</vt:lpstr>
      <vt:lpstr>Measuring shear modulus: “Gmax”</vt:lpstr>
      <vt:lpstr>Measuring Gmax in the laboratory</vt:lpstr>
      <vt:lpstr>Fraser River Sand</vt:lpstr>
      <vt:lpstr>Fraser River Sand Benders</vt:lpstr>
      <vt:lpstr>Goodness of fit – fitting data shown</vt:lpstr>
      <vt:lpstr>Elasticity - fit</vt:lpstr>
      <vt:lpstr>Elasticity – simpler equation for workshop</vt:lpstr>
      <vt:lpstr>Elasticity – simpler equation for workshop</vt:lpstr>
      <vt:lpstr>Elasticity – simpler equation for workshop</vt:lpstr>
      <vt:lpstr>No ‘strain dependent modulus’</vt:lpstr>
      <vt:lpstr>Now to Nerlerk Sand  (much older data…)</vt:lpstr>
    </vt:vector>
  </TitlesOfParts>
  <Company>Golder Associates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Adele Wong</dc:creator>
  <dc:description>V_2010-03-24</dc:description>
  <cp:lastModifiedBy>michael jefferies</cp:lastModifiedBy>
  <cp:revision>808</cp:revision>
  <dcterms:created xsi:type="dcterms:W3CDTF">2012-01-25T00:17:02Z</dcterms:created>
  <dcterms:modified xsi:type="dcterms:W3CDTF">2020-02-14T13:56:03Z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0x010100B76C576865689B44B5350B8FFF28BD6C</vt:lpwstr>
  </property>
</Properties>
</file>