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53"/>
  </p:notesMasterIdLst>
  <p:sldIdLst>
    <p:sldId id="256" r:id="rId5"/>
    <p:sldId id="568" r:id="rId6"/>
    <p:sldId id="544" r:id="rId7"/>
    <p:sldId id="545" r:id="rId8"/>
    <p:sldId id="554" r:id="rId9"/>
    <p:sldId id="594" r:id="rId10"/>
    <p:sldId id="595" r:id="rId11"/>
    <p:sldId id="549" r:id="rId12"/>
    <p:sldId id="550" r:id="rId13"/>
    <p:sldId id="551" r:id="rId14"/>
    <p:sldId id="611" r:id="rId15"/>
    <p:sldId id="571" r:id="rId16"/>
    <p:sldId id="591" r:id="rId17"/>
    <p:sldId id="592" r:id="rId18"/>
    <p:sldId id="558" r:id="rId19"/>
    <p:sldId id="552" r:id="rId20"/>
    <p:sldId id="598" r:id="rId21"/>
    <p:sldId id="590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80" r:id="rId30"/>
    <p:sldId id="581" r:id="rId31"/>
    <p:sldId id="579" r:id="rId32"/>
    <p:sldId id="582" r:id="rId33"/>
    <p:sldId id="596" r:id="rId34"/>
    <p:sldId id="583" r:id="rId35"/>
    <p:sldId id="584" r:id="rId36"/>
    <p:sldId id="585" r:id="rId37"/>
    <p:sldId id="586" r:id="rId38"/>
    <p:sldId id="587" r:id="rId39"/>
    <p:sldId id="588" r:id="rId40"/>
    <p:sldId id="597" r:id="rId41"/>
    <p:sldId id="593" r:id="rId42"/>
    <p:sldId id="607" r:id="rId43"/>
    <p:sldId id="599" r:id="rId44"/>
    <p:sldId id="560" r:id="rId45"/>
    <p:sldId id="608" r:id="rId46"/>
    <p:sldId id="605" r:id="rId47"/>
    <p:sldId id="609" r:id="rId48"/>
    <p:sldId id="600" r:id="rId49"/>
    <p:sldId id="602" r:id="rId50"/>
    <p:sldId id="601" r:id="rId51"/>
    <p:sldId id="60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00CC"/>
    <a:srgbClr val="048C9A"/>
    <a:srgbClr val="839A54"/>
    <a:srgbClr val="77DF54"/>
    <a:srgbClr val="800080"/>
    <a:srgbClr val="9966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1" d="100"/>
          <a:sy n="91" d="100"/>
        </p:scale>
        <p:origin x="103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13D50502-D31D-A741-AC75-41D5F3021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A9BD6-828D-E548-BCE2-CAA1051D9F8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3E7E9-E9C4-CA46-B36D-E1C7CA44D0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B7FC-9ABC-364A-82DD-3F2E9ED8BFA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D06C-E389-AE41-983A-D7158637A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62A8-0781-F049-8C56-8C2089F7058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A304-E806-8A4D-917B-F79FFC703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3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ED48-FBD8-AC48-97C3-906E8668FF9B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7E0C-CB7E-154B-98F2-DDA7ED6E1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5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DE10-B363-7E4F-8CA7-929D466E9A1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0C09-57D7-0540-BDFB-4C8F9041C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2A06-51BE-4A4D-B6F7-CD364244F33F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668D-3C91-ED42-9E86-4A4341DAF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0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C45E-E638-844B-9AF1-C81DD065749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695E-AF1E-924E-994F-090770725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7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2995-7BA2-834E-A2D8-034E5897587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3ED7-8954-CD45-8951-BD87B96FA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81DF-C0FE-F744-A97A-A15ABE492F34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3193-86B2-0A48-AB59-65E0EBDF9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2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B263-DF63-C44F-832F-FD94D0103E64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D51E-2E25-E944-8030-A6FE2A811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2D62-1DC8-054D-B315-909E8013F4F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0A6E-9DD8-D944-8B60-57DCB2C25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2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7E6D-0570-1B47-B702-9E4F051EF22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BB37-D2BF-894D-9B85-751BF0098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38BA-1D0A-D24B-B3CB-CA1ADA1F3F6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7215-EBED-7149-ABDD-7145FB0E4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0D429F70-A0C2-734C-9133-062435FB368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B1216858-8C5E-E94D-ADBE-76DAD8773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8b.  CPT – Quantitative evaluation: SAND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endParaRPr lang="en-US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C522C-EE48-473C-A64D-677990B1791D}"/>
              </a:ext>
            </a:extLst>
          </p:cNvPr>
          <p:cNvSpPr txBox="1"/>
          <p:nvPr/>
        </p:nvSpPr>
        <p:spPr>
          <a:xfrm>
            <a:off x="2514600" y="3962400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48C9A"/>
                </a:solidFill>
              </a:rPr>
              <a:t>Determining </a:t>
            </a:r>
            <a:r>
              <a:rPr lang="en-GB" sz="2800" i="1" dirty="0">
                <a:solidFill>
                  <a:srgbClr val="048C9A"/>
                </a:solidFill>
                <a:latin typeface="Symbol" charset="2"/>
                <a:cs typeface="Symbol" charset="2"/>
              </a:rPr>
              <a:t>y</a:t>
            </a:r>
            <a:r>
              <a:rPr lang="en-GB" sz="2800" dirty="0">
                <a:solidFill>
                  <a:srgbClr val="048C9A"/>
                </a:solidFill>
              </a:rPr>
              <a:t> </a:t>
            </a:r>
            <a:r>
              <a:rPr lang="en-GB" sz="2800" dirty="0" err="1">
                <a:solidFill>
                  <a:srgbClr val="048C9A"/>
                </a:solidFill>
              </a:rPr>
              <a:t>insitu</a:t>
            </a:r>
            <a:endParaRPr lang="en-GB" dirty="0">
              <a:solidFill>
                <a:srgbClr val="048C9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Doing the “the math”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r="-413"/>
          <a:stretch/>
        </p:blipFill>
        <p:spPr>
          <a:xfrm>
            <a:off x="228600" y="990600"/>
            <a:ext cx="5435600" cy="4884738"/>
          </a:xfrm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19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5" name="Straight Arrow Connector 4"/>
          <p:cNvCxnSpPr>
            <a:cxnSpLocks noChangeShapeType="1"/>
          </p:cNvCxnSpPr>
          <p:nvPr/>
        </p:nvCxnSpPr>
        <p:spPr bwMode="auto">
          <a:xfrm flipV="1">
            <a:off x="6553200" y="5029200"/>
            <a:ext cx="533400" cy="2286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6" name="Straight Arrow Connector 14"/>
          <p:cNvCxnSpPr>
            <a:cxnSpLocks noChangeShapeType="1"/>
          </p:cNvCxnSpPr>
          <p:nvPr/>
        </p:nvCxnSpPr>
        <p:spPr bwMode="auto">
          <a:xfrm flipH="1" flipV="1">
            <a:off x="7848600" y="4953000"/>
            <a:ext cx="457200" cy="3048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6553200" y="1752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/>
              <a:t>q</a:t>
            </a:r>
            <a:r>
              <a:rPr lang="en-US" baseline="-25000"/>
              <a:t>c</a:t>
            </a:r>
            <a:r>
              <a:rPr lang="en-US"/>
              <a:t> =</a:t>
            </a:r>
            <a:r>
              <a:rPr lang="en-US">
                <a:solidFill>
                  <a:srgbClr val="FF00FF"/>
                </a:solidFill>
              </a:rPr>
              <a:t>C</a:t>
            </a:r>
            <a:r>
              <a:rPr lang="en-US" baseline="-25000">
                <a:solidFill>
                  <a:srgbClr val="FF00FF"/>
                </a:solidFill>
              </a:rPr>
              <a:t>Q</a:t>
            </a:r>
            <a:r>
              <a:rPr lang="en-US"/>
              <a:t> </a:t>
            </a:r>
            <a:r>
              <a:rPr lang="en-US">
                <a:solidFill>
                  <a:srgbClr val="660066"/>
                </a:solidFill>
              </a:rPr>
              <a:t>P</a:t>
            </a:r>
            <a:r>
              <a:rPr lang="en-US" baseline="-25000">
                <a:solidFill>
                  <a:srgbClr val="660066"/>
                </a:solidFill>
              </a:rPr>
              <a:t>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          Cavity expansion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BC2D-91BF-4648-B01A-1BDDC2157D6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30188" y="1309687"/>
            <a:ext cx="2819400" cy="2819400"/>
          </a:xfrm>
          <a:prstGeom prst="ellipse">
            <a:avLst/>
          </a:prstGeom>
          <a:solidFill>
            <a:srgbClr val="FFFF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525588" y="2605087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1679926" y="2719387"/>
            <a:ext cx="1000125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252D55D2-75D1-4FCC-90E0-39E742AE4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6"/>
          <a:stretch/>
        </p:blipFill>
        <p:spPr>
          <a:xfrm>
            <a:off x="3163888" y="1676400"/>
            <a:ext cx="5992545" cy="38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400800" y="2895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          Cavity expansion analogue…….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6BC2D-91BF-4648-B01A-1BDDC2157D6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Pentagon 2"/>
          <p:cNvSpPr/>
          <p:nvPr/>
        </p:nvSpPr>
        <p:spPr bwMode="auto">
          <a:xfrm rot="5400000">
            <a:off x="-457200" y="-2743200"/>
            <a:ext cx="5638800" cy="152400"/>
          </a:xfrm>
          <a:prstGeom prst="homePlate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0662" y="1288255"/>
            <a:ext cx="795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/>
              <a:t>CPT</a:t>
            </a:r>
          </a:p>
        </p:txBody>
      </p:sp>
      <p:sp>
        <p:nvSpPr>
          <p:cNvPr id="7" name="Pentagon 6"/>
          <p:cNvSpPr/>
          <p:nvPr/>
        </p:nvSpPr>
        <p:spPr bwMode="auto">
          <a:xfrm rot="5400000">
            <a:off x="5638800" y="1600200"/>
            <a:ext cx="1981200" cy="1295400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743200" y="3048000"/>
            <a:ext cx="2819400" cy="2819400"/>
          </a:xfrm>
          <a:prstGeom prst="ellipse">
            <a:avLst/>
          </a:prstGeom>
          <a:solidFill>
            <a:srgbClr val="FFFF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038600" y="4343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191000" y="4419600"/>
            <a:ext cx="1000125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789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777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3" grpId="0" animBg="1"/>
      <p:bldP spid="6" grpId="0"/>
      <p:bldP spid="7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Doing “the math”: cavity expansion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19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5" name="Straight Arrow Connector 4"/>
          <p:cNvCxnSpPr>
            <a:cxnSpLocks noChangeShapeType="1"/>
          </p:cNvCxnSpPr>
          <p:nvPr/>
        </p:nvCxnSpPr>
        <p:spPr bwMode="auto">
          <a:xfrm flipV="1">
            <a:off x="6553200" y="5029200"/>
            <a:ext cx="533400" cy="2286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6" name="Straight Arrow Connector 14"/>
          <p:cNvCxnSpPr>
            <a:cxnSpLocks noChangeShapeType="1"/>
          </p:cNvCxnSpPr>
          <p:nvPr/>
        </p:nvCxnSpPr>
        <p:spPr bwMode="auto">
          <a:xfrm flipH="1" flipV="1">
            <a:off x="7848600" y="4953000"/>
            <a:ext cx="457200" cy="304800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6553200" y="1752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/>
              <a:t>q</a:t>
            </a:r>
            <a:r>
              <a:rPr lang="en-US" baseline="-25000"/>
              <a:t>c</a:t>
            </a:r>
            <a:r>
              <a:rPr lang="en-US"/>
              <a:t> =</a:t>
            </a:r>
            <a:r>
              <a:rPr lang="en-US">
                <a:solidFill>
                  <a:srgbClr val="FF00FF"/>
                </a:solidFill>
              </a:rPr>
              <a:t>C</a:t>
            </a:r>
            <a:r>
              <a:rPr lang="en-US" baseline="-25000">
                <a:solidFill>
                  <a:srgbClr val="FF00FF"/>
                </a:solidFill>
              </a:rPr>
              <a:t>Q</a:t>
            </a:r>
            <a:r>
              <a:rPr lang="en-US"/>
              <a:t> </a:t>
            </a:r>
            <a:r>
              <a:rPr lang="en-US">
                <a:solidFill>
                  <a:srgbClr val="660066"/>
                </a:solidFill>
              </a:rPr>
              <a:t>P</a:t>
            </a:r>
            <a:r>
              <a:rPr lang="en-US" baseline="-25000">
                <a:solidFill>
                  <a:srgbClr val="660066"/>
                </a:solidFill>
              </a:rPr>
              <a:t>limit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430865"/>
            <a:ext cx="5929538" cy="43264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53733" y="2556933"/>
            <a:ext cx="32512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38401" y="2641599"/>
            <a:ext cx="1778000" cy="1591734"/>
            <a:chOff x="508001" y="1405466"/>
            <a:chExt cx="1778000" cy="1591734"/>
          </a:xfrm>
        </p:grpSpPr>
        <p:sp>
          <p:nvSpPr>
            <p:cNvPr id="3" name="Oval 2"/>
            <p:cNvSpPr/>
            <p:nvPr/>
          </p:nvSpPr>
          <p:spPr bwMode="auto">
            <a:xfrm>
              <a:off x="1270000" y="2048933"/>
              <a:ext cx="254000" cy="22013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08001" y="1405466"/>
              <a:ext cx="1778000" cy="1591734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  <p:sp>
          <p:nvSpPr>
            <p:cNvPr id="7" name="Striped Right Arrow 6"/>
            <p:cNvSpPr/>
            <p:nvPr/>
          </p:nvSpPr>
          <p:spPr bwMode="auto">
            <a:xfrm>
              <a:off x="1591734" y="2032000"/>
              <a:ext cx="660400" cy="287867"/>
            </a:xfrm>
            <a:prstGeom prst="stripedRightArrow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endParaRPr>
            </a:p>
          </p:txBody>
        </p:sp>
      </p:grp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flipH="1" flipV="1">
            <a:off x="5435600" y="1862668"/>
            <a:ext cx="1151467" cy="3403599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 flipV="1">
            <a:off x="2235200" y="1998133"/>
            <a:ext cx="795867" cy="71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727200" y="5486400"/>
            <a:ext cx="4063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Cavity displacement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533" y="1540932"/>
            <a:ext cx="461665" cy="3810001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dirty="0"/>
              <a:t>Cavity pressure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7599" y="6146800"/>
            <a:ext cx="397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Bishop, Mott &amp; Hill (1945)</a:t>
            </a:r>
          </a:p>
        </p:txBody>
      </p:sp>
    </p:spTree>
    <p:extLst>
      <p:ext uri="{BB962C8B-B14F-4D97-AF65-F5344CB8AC3E}">
        <p14:creationId xmlns:p14="http://schemas.microsoft.com/office/powerpoint/2010/main" val="85586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Scaling factor and data scatter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1ADBF-10F7-A74F-AC1D-C310438AE1B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878E4-8A06-D743-89FB-9AA608C485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6628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5" r="-7095"/>
          <a:stretch>
            <a:fillRect/>
          </a:stretch>
        </p:blipFill>
        <p:spPr/>
      </p:pic>
      <p:cxnSp>
        <p:nvCxnSpPr>
          <p:cNvPr id="26629" name="Straight Arrow Connector 6"/>
          <p:cNvCxnSpPr>
            <a:cxnSpLocks noChangeShapeType="1"/>
          </p:cNvCxnSpPr>
          <p:nvPr/>
        </p:nvCxnSpPr>
        <p:spPr bwMode="auto">
          <a:xfrm flipH="1" flipV="1">
            <a:off x="4038600" y="3429000"/>
            <a:ext cx="457200" cy="3048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495800" y="3657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FF"/>
                </a:solidFill>
              </a:rPr>
              <a:t>I169</a:t>
            </a:r>
          </a:p>
        </p:txBody>
      </p:sp>
      <p:cxnSp>
        <p:nvCxnSpPr>
          <p:cNvPr id="26631" name="Straight Arrow Connector 11"/>
          <p:cNvCxnSpPr>
            <a:cxnSpLocks noChangeShapeType="1"/>
          </p:cNvCxnSpPr>
          <p:nvPr/>
        </p:nvCxnSpPr>
        <p:spPr bwMode="auto">
          <a:xfrm flipH="1">
            <a:off x="4038600" y="2286000"/>
            <a:ext cx="533400" cy="3810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4572000" y="2133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FF"/>
                </a:solidFill>
              </a:rPr>
              <a:t>E139</a:t>
            </a:r>
          </a:p>
        </p:txBody>
      </p:sp>
      <p:sp>
        <p:nvSpPr>
          <p:cNvPr id="2" name="Up Arrow 1"/>
          <p:cNvSpPr/>
          <p:nvPr/>
        </p:nvSpPr>
        <p:spPr bwMode="auto">
          <a:xfrm>
            <a:off x="7467600" y="4436533"/>
            <a:ext cx="491066" cy="745066"/>
          </a:xfrm>
          <a:prstGeom prst="upArrow">
            <a:avLst/>
          </a:prstGeom>
          <a:solidFill>
            <a:srgbClr val="FF99FF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066" y="4572000"/>
            <a:ext cx="82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C</a:t>
            </a:r>
            <a:r>
              <a:rPr lang="en-US" sz="2800" b="1" baseline="-25000" dirty="0">
                <a:solidFill>
                  <a:srgbClr val="FF00FF"/>
                </a:solidFill>
              </a:rPr>
              <a:t>Q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009900" y="3886200"/>
            <a:ext cx="4064000" cy="1358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124200" y="3657600"/>
            <a:ext cx="4064000" cy="1358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524500" y="4102100"/>
            <a:ext cx="12700" cy="33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511800" y="4724400"/>
            <a:ext cx="25400" cy="457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61000" y="3657600"/>
            <a:ext cx="210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I</a:t>
            </a:r>
            <a:r>
              <a:rPr lang="en-US" baseline="-25000" dirty="0" err="1">
                <a:solidFill>
                  <a:srgbClr val="3366FF"/>
                </a:solidFill>
              </a:rPr>
              <a:t>r</a:t>
            </a:r>
            <a:r>
              <a:rPr lang="en-US" dirty="0">
                <a:solidFill>
                  <a:srgbClr val="3366FF"/>
                </a:solidFill>
              </a:rPr>
              <a:t> = </a:t>
            </a:r>
            <a:r>
              <a:rPr lang="en-US" dirty="0" err="1">
                <a:solidFill>
                  <a:srgbClr val="3366FF"/>
                </a:solidFill>
              </a:rPr>
              <a:t>G</a:t>
            </a:r>
            <a:r>
              <a:rPr lang="en-US" baseline="-25000" dirty="0" err="1">
                <a:solidFill>
                  <a:srgbClr val="3366FF"/>
                </a:solidFill>
              </a:rPr>
              <a:t>max</a:t>
            </a:r>
            <a:r>
              <a:rPr lang="en-US" dirty="0">
                <a:solidFill>
                  <a:srgbClr val="3366FF"/>
                </a:solidFill>
              </a:rPr>
              <a:t>/</a:t>
            </a:r>
            <a:r>
              <a:rPr lang="en-US" i="1" dirty="0">
                <a:solidFill>
                  <a:srgbClr val="3366FF"/>
                </a:solidFill>
              </a:rPr>
              <a:t>p</a:t>
            </a:r>
            <a:r>
              <a:rPr lang="en-US" dirty="0">
                <a:solidFill>
                  <a:srgbClr val="3366FF"/>
                </a:solidFill>
              </a:rPr>
              <a:t>’</a:t>
            </a:r>
            <a:r>
              <a:rPr lang="en-US" baseline="-25000" dirty="0">
                <a:solidFill>
                  <a:srgbClr val="3366FF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213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FF"/>
                </a:solidFill>
              </a:rPr>
              <a:t>...Identical reported e</a:t>
            </a:r>
            <a:r>
              <a:rPr lang="en-US" sz="1800" baseline="-25000" dirty="0">
                <a:solidFill>
                  <a:srgbClr val="FF00FF"/>
                </a:solidFill>
              </a:rPr>
              <a:t>0</a:t>
            </a:r>
            <a:r>
              <a:rPr lang="en-US" sz="1800" i="1" dirty="0">
                <a:solidFill>
                  <a:srgbClr val="FF00FF"/>
                </a:solidFill>
              </a:rPr>
              <a:t>, p</a:t>
            </a:r>
            <a:r>
              <a:rPr lang="en-US" sz="1800" baseline="-25000" dirty="0">
                <a:solidFill>
                  <a:srgbClr val="FF00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74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Single sand:  Q = </a:t>
            </a:r>
            <a:r>
              <a:rPr lang="en-CA" i="1">
                <a:latin typeface="Arial" charset="0"/>
                <a:ea typeface="ヒラギノ角ゴ Pro W3" charset="0"/>
                <a:cs typeface="ヒラギノ角ゴ Pro W3" charset="0"/>
              </a:rPr>
              <a:t>k</a:t>
            </a:r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 exp(</a:t>
            </a:r>
            <a:r>
              <a:rPr lang="en-CA">
                <a:latin typeface="Symbol" charset="0"/>
                <a:ea typeface="ヒラギノ角ゴ Pro W3" charset="0"/>
                <a:cs typeface="ヒラギノ角ゴ Pro W3" charset="0"/>
              </a:rPr>
              <a:t>-</a:t>
            </a:r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i="1"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CA" sz="2800" i="1">
                <a:latin typeface="Symbol" charset="0"/>
                <a:ea typeface="ヒラギノ角ゴ Pro W3" charset="0"/>
                <a:cs typeface="ヒラギノ角ゴ Pro W3" charset="0"/>
              </a:rPr>
              <a:t>y </a:t>
            </a:r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</p:txBody>
      </p:sp>
      <p:pic>
        <p:nvPicPr>
          <p:cNvPr id="139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775" y="1287463"/>
            <a:ext cx="6924675" cy="4391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Effect of G</a:t>
            </a:r>
            <a:r>
              <a:rPr lang="en-US" baseline="-25000">
                <a:latin typeface="Arial" charset="0"/>
                <a:ea typeface="ヒラギノ角ゴ Pro W3" charset="0"/>
                <a:cs typeface="ヒラギノ角ゴ Pro W3" charset="0"/>
              </a:rPr>
              <a:t>max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on Ticino CPT calibration</a:t>
            </a:r>
          </a:p>
        </p:txBody>
      </p:sp>
      <p:pic>
        <p:nvPicPr>
          <p:cNvPr id="2969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2" r="-25542"/>
          <a:stretch>
            <a:fillRect/>
          </a:stretch>
        </p:blipFill>
        <p:spPr>
          <a:xfrm>
            <a:off x="228600" y="950913"/>
            <a:ext cx="9829800" cy="5681662"/>
          </a:xfr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3200400"/>
            <a:ext cx="55626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276600"/>
            <a:ext cx="3921125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4400" i="1">
                <a:solidFill>
                  <a:srgbClr val="048C9A"/>
                </a:solidFill>
                <a:latin typeface="Symbol" charset="0"/>
                <a:cs typeface="Symbol" charset="0"/>
              </a:rPr>
              <a:t>y</a:t>
            </a:r>
            <a:r>
              <a:rPr lang="en-US" sz="4400"/>
              <a:t> = - </a:t>
            </a:r>
            <a:r>
              <a:rPr lang="en-US" sz="4400">
                <a:solidFill>
                  <a:srgbClr val="3366FF"/>
                </a:solidFill>
              </a:rPr>
              <a:t>m</a:t>
            </a:r>
            <a:r>
              <a:rPr lang="en-US" sz="4400"/>
              <a:t> </a:t>
            </a:r>
            <a:r>
              <a:rPr lang="en-US" sz="4400" i="1"/>
              <a:t>ln</a:t>
            </a:r>
            <a:r>
              <a:rPr lang="en-US" sz="4400"/>
              <a:t>(Q/</a:t>
            </a:r>
            <a:r>
              <a:rPr lang="en-US" sz="4400">
                <a:solidFill>
                  <a:srgbClr val="3366FF"/>
                </a:solidFill>
              </a:rPr>
              <a:t>k</a:t>
            </a:r>
            <a:r>
              <a:rPr lang="en-US" sz="440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029200"/>
            <a:ext cx="297180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srgbClr val="3366FF"/>
                </a:solidFill>
              </a:rPr>
              <a:t>f</a:t>
            </a:r>
            <a:r>
              <a:rPr lang="en-US" sz="3600" dirty="0">
                <a:solidFill>
                  <a:srgbClr val="3366FF"/>
                </a:solidFill>
              </a:rPr>
              <a:t>( </a:t>
            </a:r>
            <a:r>
              <a:rPr lang="en-US" sz="3600" dirty="0" err="1">
                <a:solidFill>
                  <a:srgbClr val="3366FF"/>
                </a:solidFill>
              </a:rPr>
              <a:t>G</a:t>
            </a:r>
            <a:r>
              <a:rPr lang="en-US" sz="3600" baseline="-25000" dirty="0" err="1">
                <a:solidFill>
                  <a:srgbClr val="3366FF"/>
                </a:solidFill>
              </a:rPr>
              <a:t>max</a:t>
            </a:r>
            <a:r>
              <a:rPr lang="en-US" sz="3600" dirty="0">
                <a:solidFill>
                  <a:srgbClr val="3366FF"/>
                </a:solidFill>
              </a:rPr>
              <a:t> / p’)</a:t>
            </a:r>
          </a:p>
        </p:txBody>
      </p:sp>
      <p:cxnSp>
        <p:nvCxnSpPr>
          <p:cNvPr id="8" name="Straight Connector 7"/>
          <p:cNvCxnSpPr>
            <a:cxnSpLocks noChangeShapeType="1"/>
            <a:endCxn id="5" idx="0"/>
          </p:cNvCxnSpPr>
          <p:nvPr/>
        </p:nvCxnSpPr>
        <p:spPr bwMode="auto">
          <a:xfrm flipH="1">
            <a:off x="4457700" y="3962400"/>
            <a:ext cx="419100" cy="1066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276600" y="3962400"/>
            <a:ext cx="762000" cy="1066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33400" y="2971800"/>
            <a:ext cx="8305800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“Variable exponent” normalizations of CPT data are attempting to approximate the effect of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on the penetration resistance</a:t>
            </a:r>
            <a:r>
              <a:rPr lang="en-US" sz="2800" dirty="0"/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(and doing so badly)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  <p:bldP spid="5" grpId="0" animBg="1"/>
      <p:bldP spid="5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Generalization from Ticino to all CC sands</a:t>
            </a:r>
          </a:p>
        </p:txBody>
      </p:sp>
      <p:pic>
        <p:nvPicPr>
          <p:cNvPr id="3072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r="-313"/>
          <a:stretch>
            <a:fillRect/>
          </a:stretch>
        </p:blipFill>
        <p:spPr>
          <a:xfrm>
            <a:off x="228600" y="990600"/>
            <a:ext cx="4191000" cy="47482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1ADBF-10F7-A74F-AC1D-C310438AE1B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DD40-B2DE-0943-B096-5DA249EBCF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800600" cy="477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648200" y="3657600"/>
            <a:ext cx="381000" cy="38100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 flipV="1">
            <a:off x="5257800" y="4267200"/>
            <a:ext cx="381000" cy="38100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334000" y="12954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331 calibration tests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4495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80% ± 0.04</a:t>
            </a:r>
          </a:p>
        </p:txBody>
      </p:sp>
    </p:spTree>
    <p:extLst>
      <p:ext uri="{BB962C8B-B14F-4D97-AF65-F5344CB8AC3E}">
        <p14:creationId xmlns:p14="http://schemas.microsoft.com/office/powerpoint/2010/main" val="33315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Site-specific CPT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Cavity expansion of </a:t>
            </a:r>
            <a:r>
              <a:rPr lang="en-US" dirty="0" err="1"/>
              <a:t>NorSand</a:t>
            </a:r>
            <a:r>
              <a:rPr lang="en-US" dirty="0"/>
              <a:t> is a pretty good analogue to CPT penetration resistance in calibration chambers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Determine soil properties</a:t>
            </a:r>
          </a:p>
          <a:p>
            <a:pPr lvl="2">
              <a:defRPr/>
            </a:pP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baseline="-25000" dirty="0">
                <a:latin typeface="Symbol" charset="2"/>
                <a:cs typeface="Symbol" charset="2"/>
              </a:rPr>
              <a:t>10</a:t>
            </a:r>
            <a:r>
              <a:rPr lang="en-US" dirty="0">
                <a:latin typeface="Symbol" charset="2"/>
                <a:cs typeface="Symbol" charset="2"/>
              </a:rPr>
              <a:t>, c, </a:t>
            </a:r>
            <a:r>
              <a:rPr lang="en-US" dirty="0"/>
              <a:t>H…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reconstituted samples   (judgment ?)</a:t>
            </a:r>
          </a:p>
          <a:p>
            <a:pPr lvl="2">
              <a:defRPr/>
            </a:pPr>
            <a:r>
              <a:rPr lang="en-US" dirty="0"/>
              <a:t>Measure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</a:t>
            </a:r>
            <a:r>
              <a:rPr lang="en-US" dirty="0" err="1"/>
              <a:t>insitu</a:t>
            </a:r>
            <a:r>
              <a:rPr lang="en-US" dirty="0"/>
              <a:t> </a:t>
            </a:r>
          </a:p>
          <a:p>
            <a:pPr lvl="2">
              <a:defRPr/>
            </a:pPr>
            <a:r>
              <a:rPr lang="en-US" dirty="0"/>
              <a:t>And then there is </a:t>
            </a:r>
            <a:r>
              <a:rPr lang="en-US" i="1" dirty="0"/>
              <a:t>K</a:t>
            </a:r>
            <a:r>
              <a:rPr lang="en-US" baseline="-25000" dirty="0"/>
              <a:t>0</a:t>
            </a:r>
            <a:r>
              <a:rPr lang="en-US" dirty="0"/>
              <a:t>…  0.7 in alluvial deposits ?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numerical method</a:t>
            </a:r>
            <a:endParaRPr lang="en-US" dirty="0">
              <a:solidFill>
                <a:srgbClr val="A6A6A6"/>
              </a:solidFill>
            </a:endParaRPr>
          </a:p>
          <a:p>
            <a:pPr lvl="2">
              <a:defRPr/>
            </a:pPr>
            <a:r>
              <a:rPr lang="en-US" dirty="0"/>
              <a:t> </a:t>
            </a:r>
            <a:r>
              <a:rPr lang="en-US" sz="2400" b="1" dirty="0">
                <a:solidFill>
                  <a:srgbClr val="048C9A"/>
                </a:solidFill>
              </a:rPr>
              <a:t>“widget”</a:t>
            </a:r>
            <a:endParaRPr lang="en-US" b="1" dirty="0">
              <a:solidFill>
                <a:srgbClr val="048C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62817A-9CC4-F84B-9AB0-4BA6303D69E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26B1-F3E6-6C41-A612-5BB1E810A36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5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is the Widget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Spherical idealization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1-D (= radial)</a:t>
            </a:r>
          </a:p>
          <a:p>
            <a:pPr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Coded specifically for this particular geometry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Efficient… 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limit</a:t>
            </a:r>
            <a:endParaRPr lang="en-US" baseline="-25000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57200" lvl="1" indent="0">
              <a:buFont typeface="Wingdings" charset="0"/>
              <a:buNone/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Needs geometry correction    </a:t>
            </a:r>
            <a:r>
              <a:rPr lang="en-US" dirty="0">
                <a:solidFill>
                  <a:srgbClr val="FF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</a:t>
            </a:r>
            <a:r>
              <a:rPr lang="en-US" baseline="-25000" dirty="0">
                <a:solidFill>
                  <a:srgbClr val="FF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Has been calibrated to true CPT geometry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(from calibration chamber tests)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77A860-8140-1243-8773-44EF71A8B61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5092A-5499-3749-B229-C8B2DC10632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77000" y="1066800"/>
            <a:ext cx="2819400" cy="3997325"/>
            <a:chOff x="6019800" y="1752600"/>
            <a:chExt cx="2819400" cy="3997325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590800"/>
              <a:ext cx="281940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6553200" y="5029200"/>
              <a:ext cx="533400" cy="228600"/>
            </a:xfrm>
            <a:prstGeom prst="straightConnector1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7848600" y="4953000"/>
              <a:ext cx="457200" cy="304800"/>
            </a:xfrm>
            <a:prstGeom prst="straightConnector1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6553200" y="17526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i="1" dirty="0"/>
                <a:t>q</a:t>
              </a:r>
              <a:r>
                <a:rPr lang="en-US" baseline="-25000" dirty="0"/>
                <a:t>c</a:t>
              </a:r>
              <a:r>
                <a:rPr lang="en-US" dirty="0"/>
                <a:t> =</a:t>
              </a:r>
              <a:r>
                <a:rPr lang="en-US" dirty="0">
                  <a:solidFill>
                    <a:srgbClr val="FF00FF"/>
                  </a:solidFill>
                </a:rPr>
                <a:t>C</a:t>
              </a:r>
              <a:r>
                <a:rPr lang="en-US" baseline="-25000" dirty="0">
                  <a:solidFill>
                    <a:srgbClr val="FF00FF"/>
                  </a:solidFill>
                </a:rPr>
                <a:t>CPT</a:t>
              </a:r>
              <a:r>
                <a:rPr lang="en-US" dirty="0"/>
                <a:t> </a:t>
              </a:r>
              <a:r>
                <a:rPr lang="en-US" dirty="0" err="1">
                  <a:solidFill>
                    <a:srgbClr val="3366FF"/>
                  </a:solidFill>
                </a:rPr>
                <a:t>P</a:t>
              </a:r>
              <a:r>
                <a:rPr lang="en-US" baseline="-25000" dirty="0" err="1">
                  <a:solidFill>
                    <a:srgbClr val="3366FF"/>
                  </a:solidFill>
                </a:rPr>
                <a:t>limit</a:t>
              </a:r>
              <a:endParaRPr lang="en-US" baseline="-25000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51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Arial" charset="0"/>
                <a:ea typeface="ヒラギノ角ゴ Pro W3" charset="0"/>
                <a:cs typeface="ヒラギノ角ゴ Pro W3" charset="0"/>
              </a:rPr>
              <a:t>CPT resistance in uniform soil</a:t>
            </a:r>
          </a:p>
        </p:txBody>
      </p:sp>
      <p:pic>
        <p:nvPicPr>
          <p:cNvPr id="4096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" r="-4597"/>
          <a:stretch>
            <a:fillRect/>
          </a:stretch>
        </p:blipFill>
        <p:spPr>
          <a:xfrm>
            <a:off x="5115007" y="990600"/>
            <a:ext cx="4045926" cy="4783667"/>
          </a:xfrm>
          <a:solidFill>
            <a:schemeClr val="bg1"/>
          </a:solidFill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0400" y="1676400"/>
            <a:ext cx="4248000" cy="4296000"/>
          </a:xfrm>
        </p:spPr>
        <p:txBody>
          <a:bodyPr/>
          <a:lstStyle/>
          <a:p>
            <a:r>
              <a:rPr lang="en-US" dirty="0"/>
              <a:t>Tip..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Friction..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PWP..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52600"/>
            <a:ext cx="2702560" cy="533400"/>
          </a:xfrm>
          <a:prstGeom prst="rect">
            <a:avLst/>
          </a:prstGeom>
          <a:ln w="19050">
            <a:solidFill>
              <a:srgbClr val="6600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8692" t="-33822" r="38182" b="-29288"/>
          <a:stretch/>
        </p:blipFill>
        <p:spPr>
          <a:xfrm>
            <a:off x="1752600" y="2760134"/>
            <a:ext cx="2667000" cy="609600"/>
          </a:xfrm>
          <a:prstGeom prst="rect">
            <a:avLst/>
          </a:prstGeom>
          <a:ln w="19050">
            <a:solidFill>
              <a:srgbClr val="FF66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0370" t="-14815" r="37778" b="-16584"/>
          <a:stretch/>
        </p:blipFill>
        <p:spPr>
          <a:xfrm>
            <a:off x="1752600" y="3886199"/>
            <a:ext cx="2320412" cy="872067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4647804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Where is the Widget 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491648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Folder: 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/Data &amp; Templates/ CPT programs/    			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/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Contains six files: 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CPTwidget_V2p5.exe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CPTwidget.FIL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SandExample.DAT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SandExample.VAL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WidgetSandExample_V2p5.xls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SandExample_val.xls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130000"/>
              </a:lnSpc>
              <a:buFont typeface="Wingdings" charset="0"/>
              <a:buNone/>
              <a:defRPr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88696-11DC-8546-981E-3B7082FD466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1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Widget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4916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CPTwidget_V2p5.exe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Finite element spherical code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Fortran – but being updated to C++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Is set up to batch a series of CPT simulations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“double click” to run</a:t>
            </a:r>
          </a:p>
          <a:p>
            <a:pPr lvl="2" eaLnBrk="1" hangingPunct="1">
              <a:defRPr/>
            </a:pP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defRPr/>
            </a:pP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CPTwidget.FIL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 eaLnBrk="1" hangingPunct="1">
              <a:defRPr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Ascii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text file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Contains the root name of the simulations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Your file contains the single word “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SandExample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Do not change the name of this file</a:t>
            </a:r>
          </a:p>
          <a:p>
            <a:pPr lvl="2" eaLnBrk="1" hangingPunct="1">
              <a:defRPr/>
            </a:pP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ADFC5-4E86-4345-B207-B6CB2A711A2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6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Widget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4916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SandExample.DAT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 eaLnBrk="1" hangingPunct="1">
              <a:defRPr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Ascii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text file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Contains:</a:t>
            </a:r>
          </a:p>
          <a:p>
            <a:pPr lvl="3" eaLnBrk="1" hangingPunct="1">
              <a:defRPr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NorSand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Calibration </a:t>
            </a:r>
          </a:p>
          <a:p>
            <a:pPr lvl="3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Mesh geometry</a:t>
            </a:r>
          </a:p>
          <a:p>
            <a:pPr lvl="3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Range of Simulations to run</a:t>
            </a:r>
          </a:p>
          <a:p>
            <a:pPr lvl="4" eaLnBrk="1" hangingPunct="1">
              <a:defRPr/>
            </a:pP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So if you need to stop the run you do not need to rerun from scratch</a:t>
            </a:r>
          </a:p>
          <a:p>
            <a:pPr lvl="3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Numerical tolerances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lvl="2" eaLnBrk="1" hangingPunct="1">
              <a:defRPr/>
            </a:pP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B6E6-FE1A-0B4C-8B9B-3A4B47E0F17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0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SandExample.DAT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Font typeface="Wingdings" charset="0"/>
              <a:buNone/>
            </a:pP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Soil Model - 1=</a:t>
            </a:r>
            <a:r>
              <a:rPr lang="en-US" sz="2200" dirty="0" err="1">
                <a:latin typeface="Arial" charset="0"/>
                <a:ea typeface="ヒラギノ角ゴ Pro W3" charset="0"/>
                <a:cs typeface="ヒラギノ角ゴ Pro W3" charset="0"/>
              </a:rPr>
              <a:t>NorSand</a:t>
            </a: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2" indent="0">
              <a:buFont typeface="Wingdings" charset="0"/>
              <a:buNone/>
            </a:pP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1</a:t>
            </a:r>
          </a:p>
          <a:p>
            <a:pPr marL="800100" lvl="2" indent="0">
              <a:buFont typeface="Wingdings" charset="0"/>
              <a:buNone/>
            </a:pPr>
            <a:r>
              <a:rPr lang="en-US" sz="2200" dirty="0" err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NumNodes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MaxStrain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(%),     </a:t>
            </a:r>
            <a:r>
              <a:rPr lang="en-US" sz="22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incU</a:t>
            </a:r>
            <a:endParaRPr lang="en-US" sz="22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2" indent="0">
              <a:buFont typeface="Wingdings" charset="0"/>
              <a:buNone/>
            </a:pPr>
            <a:r>
              <a:rPr lang="en-US" sz="2200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71 </a:t>
            </a:r>
            <a:r>
              <a:rPr lang="en-US" sz="2200" dirty="0">
                <a:latin typeface="Arial" charset="0"/>
                <a:ea typeface="ヒラギノ角ゴ Pro W3" charset="0"/>
                <a:cs typeface="ヒラギノ角ゴ Pro W3" charset="0"/>
              </a:rPr>
              <a:t>                 	500           	</a:t>
            </a:r>
            <a:r>
              <a:rPr lang="en-US" sz="22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5.e-4</a:t>
            </a:r>
          </a:p>
          <a:p>
            <a:pPr marL="800100" lvl="2" indent="0">
              <a:buFont typeface="Wingdings" charset="0"/>
              <a:buNone/>
            </a:pPr>
            <a:r>
              <a:rPr lang="en-US" sz="22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toler</a:t>
            </a:r>
            <a:r>
              <a:rPr lang="en-US" sz="22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  </a:t>
            </a:r>
            <a:r>
              <a:rPr lang="en-US" sz="22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fmaxtol</a:t>
            </a:r>
            <a:r>
              <a:rPr lang="en-US" sz="22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  </a:t>
            </a:r>
            <a:r>
              <a:rPr lang="en-US" sz="22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tstepfac</a:t>
            </a:r>
            <a:endParaRPr lang="en-US" sz="22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2" indent="0">
              <a:buFont typeface="Wingdings" charset="0"/>
              <a:buNone/>
            </a:pPr>
            <a:r>
              <a:rPr lang="en-US" sz="22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5.e-5     1.e-5         0.1</a:t>
            </a:r>
          </a:p>
          <a:p>
            <a:pPr marL="800100" lvl="2" indent="0">
              <a:buFont typeface="Wingdings" charset="0"/>
              <a:buNone/>
            </a:pPr>
            <a:r>
              <a:rPr lang="en-US" sz="2200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Outer Radius</a:t>
            </a:r>
          </a:p>
          <a:p>
            <a:pPr marL="800100" lvl="2" indent="0">
              <a:buFont typeface="Wingdings" charset="0"/>
              <a:buNone/>
            </a:pPr>
            <a:r>
              <a:rPr lang="en-US" sz="2200" dirty="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250.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350DB-58EE-6A4B-AEC3-BA710DB9E26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838200" y="990600"/>
            <a:ext cx="5791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838200" y="1828800"/>
            <a:ext cx="5791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838200" y="2590800"/>
            <a:ext cx="5791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38200" y="3429000"/>
            <a:ext cx="5791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0400" y="9906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/>
              <a:t>DO NOT ALTER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1800" y="27432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3366FF"/>
                </a:solidFill>
              </a:rPr>
              <a:t>ALTER IF NEEDED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34200" y="18288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48C9A"/>
                </a:solidFill>
              </a:rPr>
              <a:t>RARELY ALTER</a:t>
            </a:r>
          </a:p>
        </p:txBody>
      </p:sp>
    </p:spTree>
    <p:extLst>
      <p:ext uri="{BB962C8B-B14F-4D97-AF65-F5344CB8AC3E}">
        <p14:creationId xmlns:p14="http://schemas.microsoft.com/office/powerpoint/2010/main" val="19803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SandExample.DAT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914400" y="950913"/>
            <a:ext cx="8001000" cy="5021262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Mtc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    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Ntc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 lambda(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log_e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)  Gamma(@1kPa)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Pref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  Chi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1.45    0.43      0.06                   1.22               1.0     4.85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H0       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Hy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42          310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   (~ OCR)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1.00</a:t>
            </a:r>
          </a:p>
          <a:p>
            <a:pPr marL="0" indent="0">
              <a:buFont typeface="Wingdings" charset="0"/>
              <a:buNone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Gpower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Poisson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0.5            0.2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11B1D-4F79-DA47-9F5C-C834D69BD9D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114800" y="3200400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D200D2"/>
                </a:solidFill>
              </a:rPr>
              <a:t>NorSand calibration:</a:t>
            </a:r>
          </a:p>
          <a:p>
            <a:pPr algn="ctr" eaLnBrk="1" hangingPunct="1"/>
            <a:endParaRPr lang="en-US">
              <a:solidFill>
                <a:srgbClr val="D200D2"/>
              </a:solidFill>
            </a:endParaRPr>
          </a:p>
          <a:p>
            <a:pPr algn="ctr" eaLnBrk="1" hangingPunct="1"/>
            <a:r>
              <a:rPr lang="en-US">
                <a:solidFill>
                  <a:srgbClr val="D200D2"/>
                </a:solidFill>
              </a:rPr>
              <a:t>(edit for other soils)</a:t>
            </a:r>
          </a:p>
        </p:txBody>
      </p:sp>
    </p:spTree>
    <p:extLst>
      <p:ext uri="{BB962C8B-B14F-4D97-AF65-F5344CB8AC3E}">
        <p14:creationId xmlns:p14="http://schemas.microsoft.com/office/powerpoint/2010/main" val="211365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Example1.DAT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0" y="950913"/>
            <a:ext cx="5486400" cy="5021262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PoreMod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0.0</a:t>
            </a:r>
          </a:p>
          <a:p>
            <a:pPr marL="0" indent="0">
              <a:buFont typeface="Wingdings" charset="0"/>
              <a:buNone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istart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istop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57200" indent="-457200">
              <a:buFont typeface="Wingdings" charset="0"/>
              <a:buAutoNum type="arabicPlain"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40</a:t>
            </a:r>
          </a:p>
          <a:p>
            <a:pPr marL="457200" indent="-457200">
              <a:buFont typeface="Wingdings" charset="0"/>
              <a:buAutoNum type="arabicPlain"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CAF7-62B3-694E-A050-5D32F6C4889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143000" y="990600"/>
            <a:ext cx="2819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19812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D200D2"/>
                </a:solidFill>
              </a:rPr>
              <a:t>controls which simulations are run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066800" y="1905000"/>
            <a:ext cx="2819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1066800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D200D2"/>
                </a:solidFill>
              </a:rPr>
              <a:t>Pore water modulus</a:t>
            </a:r>
          </a:p>
          <a:p>
            <a:pPr eaLnBrk="1" hangingPunct="1"/>
            <a:r>
              <a:rPr lang="en-US" dirty="0">
                <a:solidFill>
                  <a:srgbClr val="D200D2"/>
                </a:solidFill>
              </a:rPr>
              <a:t>Drained = 0., </a:t>
            </a:r>
            <a:r>
              <a:rPr lang="en-US" dirty="0" err="1">
                <a:solidFill>
                  <a:srgbClr val="D200D2"/>
                </a:solidFill>
              </a:rPr>
              <a:t>Undrained</a:t>
            </a:r>
            <a:r>
              <a:rPr lang="en-US" dirty="0">
                <a:solidFill>
                  <a:srgbClr val="D200D2"/>
                </a:solidFill>
              </a:rPr>
              <a:t> = 10</a:t>
            </a:r>
            <a:r>
              <a:rPr lang="en-US" baseline="30000" dirty="0">
                <a:solidFill>
                  <a:srgbClr val="D200D2"/>
                </a:solidFill>
              </a:rPr>
              <a:t>9</a:t>
            </a:r>
            <a:r>
              <a:rPr lang="en-US" dirty="0">
                <a:solidFill>
                  <a:srgbClr val="D200D2"/>
                </a:solidFill>
              </a:rPr>
              <a:t> Pa </a:t>
            </a:r>
          </a:p>
        </p:txBody>
      </p:sp>
    </p:spTree>
    <p:extLst>
      <p:ext uri="{BB962C8B-B14F-4D97-AF65-F5344CB8AC3E}">
        <p14:creationId xmlns:p14="http://schemas.microsoft.com/office/powerpoint/2010/main" val="10927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11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SandExample.VAL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4916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SandExample.VAL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 eaLnBrk="1" hangingPunct="1">
              <a:defRPr/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Ascii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text file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Contains the in situ conditions for the individual simulations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Only 3 inputs</a:t>
            </a:r>
          </a:p>
          <a:p>
            <a:pPr lvl="3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sz="24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    </a:t>
            </a:r>
            <a:r>
              <a:rPr lang="en-US" sz="3200" dirty="0">
                <a:latin typeface="Symbol" charset="2"/>
                <a:ea typeface="ヒラギノ角ゴ Pro W3" charset="0"/>
                <a:cs typeface="Symbol" charset="2"/>
              </a:rPr>
              <a:t>y</a:t>
            </a:r>
            <a:r>
              <a:rPr lang="en-US" sz="24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	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I</a:t>
            </a:r>
            <a:r>
              <a:rPr lang="en-US" sz="2400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r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(= G</a:t>
            </a:r>
            <a:r>
              <a:rPr lang="en-US" sz="24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/p</a:t>
            </a:r>
            <a:r>
              <a:rPr lang="en-US" sz="2400" baseline="-25000" dirty="0"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) 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One row for each simulation</a:t>
            </a:r>
          </a:p>
          <a:p>
            <a:pPr lvl="2" eaLnBrk="1" hangingPunct="1"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To set up the .VAL file open in Excel and export as an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Ascii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file</a:t>
            </a:r>
          </a:p>
          <a:p>
            <a:pPr lvl="2" eaLnBrk="1" hangingPunct="1">
              <a:defRPr/>
            </a:pPr>
            <a:endParaRPr lang="en-US" sz="22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3B846-518B-4745-A5BD-97335F3C091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6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SandExample.VAL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C184-0CF5-0F4D-87D9-342FD189A36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29700" name="Rounded Rectangle 5"/>
          <p:cNvSpPr>
            <a:spLocks noChangeArrowheads="1"/>
          </p:cNvSpPr>
          <p:nvPr/>
        </p:nvSpPr>
        <p:spPr bwMode="auto">
          <a:xfrm>
            <a:off x="2133600" y="990600"/>
            <a:ext cx="28194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701" name="Rounded Rectangle 6"/>
          <p:cNvSpPr>
            <a:spLocks noChangeArrowheads="1"/>
          </p:cNvSpPr>
          <p:nvPr/>
        </p:nvSpPr>
        <p:spPr bwMode="auto">
          <a:xfrm>
            <a:off x="2133600" y="2590800"/>
            <a:ext cx="2895600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702" name="Rounded Rectangle 7"/>
          <p:cNvSpPr>
            <a:spLocks noChangeArrowheads="1"/>
          </p:cNvSpPr>
          <p:nvPr/>
        </p:nvSpPr>
        <p:spPr bwMode="auto">
          <a:xfrm>
            <a:off x="2133600" y="4343400"/>
            <a:ext cx="28956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486400" y="1524000"/>
            <a:ext cx="123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/>
              <a:t>Ir</a:t>
            </a:r>
            <a:r>
              <a:rPr lang="en-US" dirty="0"/>
              <a:t> = 100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5562600" y="3124200"/>
            <a:ext cx="123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/>
              <a:t>Ir</a:t>
            </a:r>
            <a:r>
              <a:rPr lang="en-US" dirty="0"/>
              <a:t> = 250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5562600" y="4876800"/>
            <a:ext cx="123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/>
              <a:t>Ir</a:t>
            </a:r>
            <a:r>
              <a:rPr lang="en-US" dirty="0"/>
              <a:t> = 500</a:t>
            </a:r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152400" y="2286000"/>
            <a:ext cx="194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p</a:t>
            </a:r>
            <a:r>
              <a:rPr lang="en-US" baseline="-25000"/>
              <a:t>0</a:t>
            </a:r>
            <a:r>
              <a:rPr lang="en-US"/>
              <a:t> = 100 kPa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2667000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Run the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CPTwidget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828800" y="3657600"/>
            <a:ext cx="4343400" cy="1371600"/>
          </a:xfrm>
        </p:spPr>
        <p:txBody>
          <a:bodyPr/>
          <a:lstStyle/>
          <a:p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Find CPTwidget_V2p5.exe</a:t>
            </a:r>
          </a:p>
          <a:p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“double click” to start</a:t>
            </a:r>
          </a:p>
          <a:p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Edit  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CPTwidget.fil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 to contain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</a:t>
            </a: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solidFill>
                <a:srgbClr val="3366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EAB0D-98E8-114F-97F9-B8B48BA0F659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2057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D200D2"/>
                </a:solidFill>
              </a:rPr>
              <a:t>Now start the simulations !</a:t>
            </a:r>
          </a:p>
        </p:txBody>
      </p:sp>
    </p:spTree>
    <p:extLst>
      <p:ext uri="{BB962C8B-B14F-4D97-AF65-F5344CB8AC3E}">
        <p14:creationId xmlns:p14="http://schemas.microsoft.com/office/powerpoint/2010/main" val="2586244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SandExample.OUT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990975"/>
          </a:xfrm>
        </p:spPr>
        <p:txBody>
          <a:bodyPr/>
          <a:lstStyle/>
          <a:p>
            <a:r>
              <a:rPr lang="en-US" sz="2800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SandExample.OUT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contains the simulation results</a:t>
            </a:r>
          </a:p>
          <a:p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Most easily explained by opening in Excel and plotting the results…..</a:t>
            </a:r>
          </a:p>
          <a:p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Open and paste “space separated” into 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		“</a:t>
            </a:r>
            <a:r>
              <a:rPr lang="en-US" sz="28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0 &gt; raw data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” sheet</a:t>
            </a:r>
          </a:p>
          <a:p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3BC3DA-ABC2-ED4A-80A6-1B5F4035CEC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3AD08-14CB-C34A-8946-51F1FA6242D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Arial" charset="0"/>
                <a:ea typeface="ヒラギノ角ゴ Pro W3" charset="0"/>
                <a:cs typeface="ヒラギノ角ゴ Pro W3" charset="0"/>
              </a:rPr>
              <a:t>Calibration chamber for the CPT in SAND</a:t>
            </a: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125538"/>
            <a:ext cx="3368675" cy="47704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861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Esso Resources Canada, Dome Petroleum, Gulf Canada Resources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495800" y="571500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1722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05200" y="2667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458200" y="2667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50292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…see Book for complete set of world’s calibration chamber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 &gt; raw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467600" cy="4653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3276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enough simulations complete, so stop the Widget running and open “one we prepared earlier” from </a:t>
            </a:r>
            <a:r>
              <a:rPr lang="en-US" dirty="0">
                <a:solidFill>
                  <a:srgbClr val="3366FF"/>
                </a:solidFill>
              </a:rPr>
              <a:t>handouts/</a:t>
            </a:r>
            <a:r>
              <a:rPr lang="en-US" dirty="0" err="1">
                <a:solidFill>
                  <a:srgbClr val="3366FF"/>
                </a:solidFill>
              </a:rPr>
              <a:t>CPTwidget</a:t>
            </a:r>
            <a:r>
              <a:rPr lang="en-US" dirty="0">
                <a:solidFill>
                  <a:srgbClr val="3366FF"/>
                </a:solidFill>
              </a:rPr>
              <a:t>/Results</a:t>
            </a:r>
          </a:p>
        </p:txBody>
      </p:sp>
    </p:spTree>
    <p:extLst>
      <p:ext uri="{BB962C8B-B14F-4D97-AF65-F5344CB8AC3E}">
        <p14:creationId xmlns:p14="http://schemas.microsoft.com/office/powerpoint/2010/main" val="3505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057400"/>
            <a:ext cx="8998582" cy="3251200"/>
          </a:xfrm>
          <a:prstGeom prst="rect">
            <a:avLst/>
          </a:prstGeom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parametric_data_plot.xls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80168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Open 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Widget_SandExample_V2p5.xls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Look at the 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“1&gt; paste data from Widget” sheet headings</a:t>
            </a:r>
          </a:p>
          <a:p>
            <a:pPr>
              <a:defRPr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3BC3DA-ABC2-ED4A-80A6-1B5F4035CEC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19C23-8831-7942-8F07-D963BA455A8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53340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dirty="0">
                <a:latin typeface="Symbol" charset="0"/>
                <a:cs typeface="Symbol" charset="0"/>
              </a:rPr>
              <a:t>y</a:t>
            </a:r>
            <a:r>
              <a:rPr lang="en-US" sz="2800" baseline="-25000" dirty="0"/>
              <a:t>0</a:t>
            </a:r>
            <a:endParaRPr lang="en-US" sz="2800" dirty="0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0" y="1981200"/>
            <a:ext cx="762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762000" y="1981200"/>
            <a:ext cx="8382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600200" y="1981200"/>
            <a:ext cx="762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362200" y="1981200"/>
            <a:ext cx="762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124200" y="1981200"/>
            <a:ext cx="8382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3962400" y="1981200"/>
            <a:ext cx="8382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800600" y="1981200"/>
            <a:ext cx="9144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638800" y="1981200"/>
            <a:ext cx="9144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324600" y="1981200"/>
            <a:ext cx="1143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00" y="1066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p</a:t>
            </a:r>
            <a:r>
              <a:rPr lang="en-US"/>
              <a:t>=(q</a:t>
            </a:r>
            <a:r>
              <a:rPr lang="en-US" baseline="-25000"/>
              <a:t>t</a:t>
            </a:r>
            <a:r>
              <a:rPr lang="en-US"/>
              <a:t>-p</a:t>
            </a:r>
            <a:r>
              <a:rPr lang="en-US" baseline="-25000"/>
              <a:t>0</a:t>
            </a:r>
            <a:r>
              <a:rPr lang="en-US"/>
              <a:t>)/p</a:t>
            </a:r>
            <a:r>
              <a:rPr lang="en-US" baseline="-25000"/>
              <a:t>0</a:t>
            </a:r>
            <a:r>
              <a:rPr lang="en-US"/>
              <a:t>’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7162800" y="1981200"/>
            <a:ext cx="1143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7848600" y="1981200"/>
            <a:ext cx="1143000" cy="3886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1" grpId="0"/>
      <p:bldP spid="22" grpId="0" animBg="1"/>
      <p:bldP spid="22" grpId="1" animBg="1"/>
      <p:bldP spid="23" grpId="0" animBg="1"/>
      <p:bldP spid="2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384907" cy="4758752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parametric_data_plot.xls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BF5D9-C5DE-5C41-A14A-58A86DA0DA4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32772" name="Rounded Rectangle 6"/>
          <p:cNvSpPr>
            <a:spLocks noChangeArrowheads="1"/>
          </p:cNvSpPr>
          <p:nvPr/>
        </p:nvSpPr>
        <p:spPr bwMode="auto">
          <a:xfrm>
            <a:off x="381000" y="1600200"/>
            <a:ext cx="8458200" cy="1447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3" name="Rounded Rectangle 7"/>
          <p:cNvSpPr>
            <a:spLocks noChangeArrowheads="1"/>
          </p:cNvSpPr>
          <p:nvPr/>
        </p:nvSpPr>
        <p:spPr bwMode="auto">
          <a:xfrm>
            <a:off x="381000" y="3048000"/>
            <a:ext cx="8534400" cy="1447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4" name="Rounded Rectangle 8"/>
          <p:cNvSpPr>
            <a:spLocks noChangeArrowheads="1"/>
          </p:cNvSpPr>
          <p:nvPr/>
        </p:nvSpPr>
        <p:spPr bwMode="auto">
          <a:xfrm>
            <a:off x="381000" y="4495800"/>
            <a:ext cx="86106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200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Qp vs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589B-028C-A24F-A396-2CD50174326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33796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" r="-2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613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" r="-2808"/>
          <a:stretch>
            <a:fillRect/>
          </a:stretch>
        </p:blipFill>
        <p:spPr>
          <a:xfrm>
            <a:off x="228600" y="914400"/>
            <a:ext cx="8686800" cy="5021263"/>
          </a:xfr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Qp vs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859D-9F28-DF46-88E4-A64E23DC2294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34821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343400"/>
            <a:ext cx="2759075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7010400" y="3352800"/>
            <a:ext cx="160020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k</a:t>
            </a:r>
            <a:r>
              <a:rPr lang="en-US" dirty="0"/>
              <a:t> = 24.65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m</a:t>
            </a:r>
            <a:r>
              <a:rPr lang="en-US" dirty="0"/>
              <a:t> = 8.29</a:t>
            </a:r>
          </a:p>
        </p:txBody>
      </p:sp>
      <p:pic>
        <p:nvPicPr>
          <p:cNvPr id="34824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8" t="-31250" r="36508" b="-26950"/>
          <a:stretch>
            <a:fillRect/>
          </a:stretch>
        </p:blipFill>
        <p:spPr bwMode="auto">
          <a:xfrm>
            <a:off x="6629400" y="6172200"/>
            <a:ext cx="22987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Example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Now open </a:t>
            </a:r>
            <a:r>
              <a:rPr lang="en-US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SandExample.OUT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in Excel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Paste into the “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0 &gt; </a:t>
            </a:r>
            <a:r>
              <a:rPr lang="en-US" altLang="ja-JP" dirty="0" err="1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raw_data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dirty="0">
                <a:latin typeface="Arial" charset="0"/>
                <a:ea typeface="ヒラギノ角ゴ Pro W3" charset="0"/>
                <a:cs typeface="ヒラギノ角ゴ Pro W3" charset="0"/>
              </a:rPr>
              <a:t> sheet of 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WidgetSandExample_V2p5.xls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Copy over to the corresponding simulation range in “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1&gt;paste output from widget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altLang="ja-JP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Review plotted results in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 &gt; fit trends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altLang="ja-JP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Add exponential trend lines……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What are the values for </a:t>
            </a:r>
            <a:r>
              <a:rPr lang="en-US" i="1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en-US" i="1" dirty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k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?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B949A-1B13-2042-A427-A2D1BD8B7F4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22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Example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In the “2 &gt; fit trends” sheet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For each </a:t>
            </a:r>
            <a:r>
              <a:rPr lang="en-US" dirty="0" err="1">
                <a:solidFill>
                  <a:srgbClr val="0000CC"/>
                </a:solidFill>
              </a:rPr>
              <a:t>Ir</a:t>
            </a:r>
            <a:r>
              <a:rPr lang="en-US" dirty="0">
                <a:solidFill>
                  <a:srgbClr val="0000CC"/>
                </a:solidFill>
              </a:rPr>
              <a:t> type in your derived k and m into the spreadsheet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45CF04-D034-D84A-9A0C-A510D96D0F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E6502-A59C-DD43-BAA2-ABA4253205F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01027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37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SandExample</a:t>
            </a:r>
            <a:r>
              <a:rPr lang="en-US" dirty="0"/>
              <a:t>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543800" cy="49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Example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</a:rPr>
              <a:t>View the k and m trend with </a:t>
            </a:r>
            <a:r>
              <a:rPr lang="en-US" dirty="0" err="1">
                <a:solidFill>
                  <a:srgbClr val="0000CC"/>
                </a:solidFill>
              </a:rPr>
              <a:t>Ir</a:t>
            </a:r>
            <a:r>
              <a:rPr lang="en-US" dirty="0">
                <a:solidFill>
                  <a:srgbClr val="0000CC"/>
                </a:solidFill>
              </a:rPr>
              <a:t> in the “3 &gt; view calibration” sheet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026281-BED4-7A4F-A54F-3A573A3D975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B949A-1B13-2042-A427-A2D1BD8B7F4F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785100" cy="41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B94D-3641-499C-B2BA-644BAD59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 to our plotting program: </a:t>
            </a:r>
            <a:r>
              <a:rPr lang="en-US" altLang="en-US" i="1" dirty="0"/>
              <a:t>CPTplot.xls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D4B9F5-7B30-47F9-9925-577B378B9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609600" y="985837"/>
            <a:ext cx="83058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8A62-522B-434B-A150-71D7FF5B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CB7AD-F7D0-4B30-8EEB-35414EBC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812575-D1BB-446C-A1A4-08F0FF45E37D}"/>
              </a:ext>
            </a:extLst>
          </p:cNvPr>
          <p:cNvSpPr/>
          <p:nvPr/>
        </p:nvSpPr>
        <p:spPr bwMode="auto">
          <a:xfrm>
            <a:off x="6553200" y="2890288"/>
            <a:ext cx="1524000" cy="2824712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160AB95-AA8E-42A0-BDC4-4D6394F72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86400"/>
            <a:ext cx="762000" cy="4572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4AC02E-AAEF-422D-8C68-90E7A849875A}"/>
              </a:ext>
            </a:extLst>
          </p:cNvPr>
          <p:cNvSpPr/>
          <p:nvPr/>
        </p:nvSpPr>
        <p:spPr bwMode="auto">
          <a:xfrm>
            <a:off x="4114800" y="2042196"/>
            <a:ext cx="4572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Interpretation Step 1: Input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G</a:t>
            </a:r>
            <a:r>
              <a:rPr kumimoji="0" lang="en-GB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max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611885-D894-4648-9184-80D69E4050CE}"/>
              </a:ext>
            </a:extLst>
          </p:cNvPr>
          <p:cNvSpPr/>
          <p:nvPr/>
        </p:nvSpPr>
        <p:spPr bwMode="auto">
          <a:xfrm>
            <a:off x="7162800" y="2514600"/>
            <a:ext cx="304800" cy="375688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84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Sorting out CPT “interpretation”</a:t>
            </a:r>
          </a:p>
        </p:txBody>
      </p:sp>
      <p:pic>
        <p:nvPicPr>
          <p:cNvPr id="1945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55" r="-31055"/>
          <a:stretch>
            <a:fillRect/>
          </a:stretch>
        </p:blipFill>
        <p:spPr>
          <a:xfrm>
            <a:off x="1676400" y="914400"/>
            <a:ext cx="8686800" cy="50212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F647D-24A4-4647-B850-9842BC5D891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125538"/>
            <a:ext cx="33686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648200" y="24384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00600" y="31242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638800" y="25908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248400" y="3429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962400"/>
            <a:ext cx="52578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BASIC ISSUES</a:t>
            </a:r>
          </a:p>
          <a:p>
            <a:pPr>
              <a:defRPr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stress level affects q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soil properties affect q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-D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7BFB-37B9-430D-9B2A-C154DD61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Representing </a:t>
            </a:r>
            <a:r>
              <a:rPr lang="en-GB" dirty="0" err="1"/>
              <a:t>G</a:t>
            </a:r>
            <a:r>
              <a:rPr lang="en-GB" baseline="-25000" dirty="0" err="1"/>
              <a:t>max</a:t>
            </a:r>
            <a:r>
              <a:rPr lang="en-GB" dirty="0"/>
              <a:t> for evaluating CPT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1FEE17-F52C-473E-87D6-2DF746D49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228600" y="1018381"/>
            <a:ext cx="83058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4B19A-8E0F-4E0D-A9EA-CB0EA2C3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E899E-0BBF-4208-9669-443FF33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E03D38-D3CE-4A7F-84BD-B52BA55F5837}"/>
              </a:ext>
            </a:extLst>
          </p:cNvPr>
          <p:cNvSpPr/>
          <p:nvPr/>
        </p:nvSpPr>
        <p:spPr bwMode="auto">
          <a:xfrm>
            <a:off x="304800" y="1828800"/>
            <a:ext cx="2590800" cy="6096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7E50904-B2A1-44F6-AB8C-A045C1EE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762000" cy="4572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7F041E3-0ECB-4017-B385-441E9B1CFAC4}"/>
              </a:ext>
            </a:extLst>
          </p:cNvPr>
          <p:cNvSpPr/>
          <p:nvPr/>
        </p:nvSpPr>
        <p:spPr bwMode="auto">
          <a:xfrm>
            <a:off x="6737059" y="3068972"/>
            <a:ext cx="381000" cy="3048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0408F-2504-43B3-BF50-78AAF65407C5}"/>
              </a:ext>
            </a:extLst>
          </p:cNvPr>
          <p:cNvSpPr txBox="1"/>
          <p:nvPr/>
        </p:nvSpPr>
        <p:spPr>
          <a:xfrm>
            <a:off x="7118059" y="2826603"/>
            <a:ext cx="16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Calcs use </a:t>
            </a:r>
            <a:r>
              <a:rPr lang="en-GB" dirty="0" err="1">
                <a:solidFill>
                  <a:srgbClr val="0000FF"/>
                </a:solidFill>
              </a:rPr>
              <a:t>G</a:t>
            </a:r>
            <a:r>
              <a:rPr lang="en-GB" baseline="-25000" dirty="0" err="1">
                <a:solidFill>
                  <a:srgbClr val="0000FF"/>
                </a:solidFill>
              </a:rPr>
              <a:t>max</a:t>
            </a:r>
            <a:r>
              <a:rPr lang="en-GB" dirty="0">
                <a:solidFill>
                  <a:srgbClr val="0000FF"/>
                </a:solidFill>
              </a:rPr>
              <a:t> trend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FA1761-3BFC-4306-BDD3-E397B163C41A}"/>
              </a:ext>
            </a:extLst>
          </p:cNvPr>
          <p:cNvCxnSpPr>
            <a:stCxn id="7" idx="3"/>
          </p:cNvCxnSpPr>
          <p:nvPr/>
        </p:nvCxnSpPr>
        <p:spPr bwMode="auto">
          <a:xfrm>
            <a:off x="2895600" y="2133600"/>
            <a:ext cx="28194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7785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EE24CEF-EFBA-4ADA-859B-3BB6B643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Choosing </a:t>
            </a:r>
            <a:r>
              <a:rPr lang="en-US" altLang="en-US" sz="3200" i="1" dirty="0">
                <a:latin typeface="Symbol" panose="05050102010706020507" pitchFamily="18" charset="2"/>
              </a:rPr>
              <a:t>y</a:t>
            </a:r>
            <a:r>
              <a:rPr lang="en-US" altLang="en-US" dirty="0"/>
              <a:t>  method</a:t>
            </a:r>
            <a:endParaRPr lang="en-US" altLang="en-US" i="1" dirty="0"/>
          </a:p>
        </p:txBody>
      </p:sp>
      <p:pic>
        <p:nvPicPr>
          <p:cNvPr id="27650" name="Content Placeholder 5" descr="Screen Shot 2017-10-17 at 4.53.51 PM.png">
            <a:extLst>
              <a:ext uri="{FF2B5EF4-FFF2-40B4-BE49-F238E27FC236}">
                <a16:creationId xmlns:a16="http://schemas.microsoft.com/office/drawing/2014/main" id="{E4E93C9B-E895-467A-88E9-874BBAEA9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r="523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F9BD-241A-4D5C-AACE-88AB644599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8121D095-3D1B-4058-9C90-B2471285B33C}" type="datetime4">
              <a:rPr lang="en-US" altLang="en-US" sz="800"/>
              <a:pPr/>
              <a:t>February 14,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0F910-AA08-4C3F-A8BA-70E008C3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0F18526A-2C2E-4843-8617-791C0710ADB9}" type="slidenum">
              <a:rPr lang="en-GB" altLang="en-US" sz="800"/>
              <a:pPr/>
              <a:t>41</a:t>
            </a:fld>
            <a:endParaRPr lang="en-GB" altLang="en-US" sz="800"/>
          </a:p>
        </p:txBody>
      </p:sp>
      <p:sp>
        <p:nvSpPr>
          <p:cNvPr id="27653" name="Oval 6">
            <a:extLst>
              <a:ext uri="{FF2B5EF4-FFF2-40B4-BE49-F238E27FC236}">
                <a16:creationId xmlns:a16="http://schemas.microsoft.com/office/drawing/2014/main" id="{5C35190F-79FF-42AD-AE92-51F6761B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15000"/>
            <a:ext cx="762000" cy="4572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0B2FE3-1606-4851-A47C-6A02F27CEF86}"/>
              </a:ext>
            </a:extLst>
          </p:cNvPr>
          <p:cNvSpPr/>
          <p:nvPr/>
        </p:nvSpPr>
        <p:spPr bwMode="auto">
          <a:xfrm>
            <a:off x="762000" y="3810000"/>
            <a:ext cx="3581400" cy="6096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6C40-5A1B-41DD-873B-A0694053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Options for </a:t>
            </a:r>
            <a:r>
              <a:rPr lang="en-US" altLang="en-US" sz="3200" i="1" dirty="0">
                <a:latin typeface="Symbol" panose="05050102010706020507" pitchFamily="18" charset="2"/>
              </a:rPr>
              <a:t>y</a:t>
            </a:r>
            <a:r>
              <a:rPr lang="en-US" altLang="en-US" dirty="0"/>
              <a:t>  method in </a:t>
            </a:r>
            <a:r>
              <a:rPr lang="en-US" altLang="en-US" i="1" dirty="0"/>
              <a:t>CPTplot.xls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7926-9903-49E7-825F-0AB0CCC3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4738"/>
            <a:ext cx="8686800" cy="5021262"/>
          </a:xfrm>
        </p:spPr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Method 1</a:t>
            </a:r>
            <a:r>
              <a:rPr lang="en-GB" dirty="0"/>
              <a:t>: Specify k, m for use in </a:t>
            </a:r>
            <a:r>
              <a:rPr lang="en-GB" i="1" dirty="0"/>
              <a:t>drained</a:t>
            </a:r>
            <a:r>
              <a:rPr lang="en-GB" dirty="0"/>
              <a:t> part of sounding</a:t>
            </a:r>
          </a:p>
          <a:p>
            <a:pPr lvl="2"/>
            <a:r>
              <a:rPr lang="en-GB" dirty="0"/>
              <a:t>From assessment of calibration chamber data (</a:t>
            </a:r>
            <a:r>
              <a:rPr lang="en-GB" dirty="0" err="1"/>
              <a:t>eg</a:t>
            </a:r>
            <a:r>
              <a:rPr lang="en-GB" dirty="0"/>
              <a:t> Been et al, 1987)</a:t>
            </a:r>
          </a:p>
          <a:p>
            <a:pPr lvl="2"/>
            <a:r>
              <a:rPr lang="en-GB" dirty="0"/>
              <a:t>Use </a:t>
            </a:r>
            <a:r>
              <a:rPr lang="en-GB" i="1" dirty="0" err="1"/>
              <a:t>CPTwidget</a:t>
            </a:r>
            <a:r>
              <a:rPr lang="en-GB" dirty="0"/>
              <a:t> to compute </a:t>
            </a:r>
            <a:r>
              <a:rPr lang="en-GB" i="1" dirty="0"/>
              <a:t>k, m</a:t>
            </a:r>
          </a:p>
          <a:p>
            <a:pPr lvl="2"/>
            <a:endParaRPr lang="en-GB" dirty="0"/>
          </a:p>
          <a:p>
            <a:r>
              <a:rPr lang="en-GB" b="1" dirty="0">
                <a:solidFill>
                  <a:srgbClr val="0000FF"/>
                </a:solidFill>
              </a:rPr>
              <a:t>Method 2</a:t>
            </a:r>
            <a:r>
              <a:rPr lang="en-GB" dirty="0"/>
              <a:t>: Specify soil properties for use in </a:t>
            </a:r>
            <a:r>
              <a:rPr lang="en-GB" i="1" dirty="0"/>
              <a:t>drained</a:t>
            </a:r>
            <a:r>
              <a:rPr lang="en-GB" dirty="0"/>
              <a:t> part of sounding</a:t>
            </a:r>
          </a:p>
          <a:p>
            <a:pPr lvl="2"/>
            <a:r>
              <a:rPr lang="en-GB" dirty="0"/>
              <a:t>Trends for</a:t>
            </a:r>
            <a:r>
              <a:rPr lang="en-GB" i="1" dirty="0"/>
              <a:t> </a:t>
            </a:r>
            <a:r>
              <a:rPr lang="en-GB" i="1" dirty="0" err="1"/>
              <a:t>k,m</a:t>
            </a:r>
            <a:r>
              <a:rPr lang="en-GB" dirty="0"/>
              <a:t> based on extensive parametric simulations</a:t>
            </a:r>
          </a:p>
          <a:p>
            <a:pPr lvl="2"/>
            <a:r>
              <a:rPr lang="en-GB" dirty="0"/>
              <a:t>Needs soil properties M, </a:t>
            </a:r>
            <a:r>
              <a:rPr lang="en-GB" dirty="0">
                <a:latin typeface="Symbol" panose="05050102010706020507" pitchFamily="18" charset="2"/>
              </a:rPr>
              <a:t>l</a:t>
            </a:r>
            <a:r>
              <a:rPr lang="en-GB" dirty="0"/>
              <a:t>, H…</a:t>
            </a:r>
          </a:p>
          <a:p>
            <a:pPr lvl="2"/>
            <a:endParaRPr lang="en-GB" dirty="0"/>
          </a:p>
          <a:p>
            <a:r>
              <a:rPr lang="en-GB" b="1" dirty="0">
                <a:solidFill>
                  <a:srgbClr val="0000FF"/>
                </a:solidFill>
              </a:rPr>
              <a:t>Method 3</a:t>
            </a:r>
            <a:r>
              <a:rPr lang="en-GB" dirty="0"/>
              <a:t>: Specify k’, m’ for </a:t>
            </a:r>
            <a:r>
              <a:rPr lang="en-GB" i="1" dirty="0"/>
              <a:t>undrained</a:t>
            </a:r>
            <a:r>
              <a:rPr lang="en-GB" dirty="0"/>
              <a:t> part of sounding</a:t>
            </a:r>
          </a:p>
          <a:p>
            <a:pPr lvl="2"/>
            <a:r>
              <a:rPr lang="en-GB" dirty="0"/>
              <a:t>Use </a:t>
            </a:r>
            <a:r>
              <a:rPr lang="en-GB" dirty="0" err="1"/>
              <a:t>CPTwidget</a:t>
            </a:r>
            <a:r>
              <a:rPr lang="en-GB" dirty="0"/>
              <a:t> to compute </a:t>
            </a:r>
            <a:r>
              <a:rPr lang="en-GB" i="1" dirty="0"/>
              <a:t>k’</a:t>
            </a:r>
            <a:r>
              <a:rPr lang="en-GB" dirty="0"/>
              <a:t>, </a:t>
            </a:r>
            <a:r>
              <a:rPr lang="en-GB" i="1" dirty="0"/>
              <a:t>m’</a:t>
            </a:r>
          </a:p>
          <a:p>
            <a:pPr lvl="2"/>
            <a:endParaRPr lang="en-GB" i="1" dirty="0"/>
          </a:p>
          <a:p>
            <a:r>
              <a:rPr lang="en-GB" b="1" dirty="0">
                <a:solidFill>
                  <a:srgbClr val="0000FF"/>
                </a:solidFill>
              </a:rPr>
              <a:t>Method 4</a:t>
            </a:r>
            <a:r>
              <a:rPr lang="en-GB" dirty="0"/>
              <a:t>: ‘Universal Method’ </a:t>
            </a:r>
            <a:r>
              <a:rPr lang="en-GB" sz="1800" dirty="0">
                <a:solidFill>
                  <a:srgbClr val="00B0F0"/>
                </a:solidFill>
              </a:rPr>
              <a:t>…always a background result</a:t>
            </a:r>
            <a:endParaRPr lang="en-GB" dirty="0">
              <a:solidFill>
                <a:srgbClr val="00B0F0"/>
              </a:solidFill>
            </a:endParaRPr>
          </a:p>
          <a:p>
            <a:pPr lvl="2"/>
            <a:r>
              <a:rPr lang="en-GB" dirty="0"/>
              <a:t>Infers key soil properties from CPT every ~100 mm</a:t>
            </a:r>
          </a:p>
          <a:p>
            <a:pPr lvl="2"/>
            <a:r>
              <a:rPr lang="en-GB" dirty="0"/>
              <a:t>Minimal soil property input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9F010-9136-42D4-81EC-1ECE8FDC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0661D-DFE5-457C-B911-729C1242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968E5-3682-42B7-87A0-84EA9F17EE4E}"/>
              </a:ext>
            </a:extLst>
          </p:cNvPr>
          <p:cNvSpPr/>
          <p:nvPr/>
        </p:nvSpPr>
        <p:spPr bwMode="auto">
          <a:xfrm>
            <a:off x="4800600" y="6019800"/>
            <a:ext cx="4191000" cy="4905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ヒラギノ角ゴ Pro W3" pitchFamily="-32" charset="-128"/>
              </a:rPr>
              <a:t>Undrained if:  |</a:t>
            </a:r>
            <a:r>
              <a:rPr kumimoji="0" lang="en-GB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ヒラギノ角ゴ Pro W3" pitchFamily="-32" charset="-128"/>
              </a:rPr>
              <a:t>B</a:t>
            </a:r>
            <a:r>
              <a:rPr kumimoji="0" lang="en-GB" sz="2000" b="0" i="0" u="none" strike="noStrike" cap="none" normalizeH="0" baseline="-25000" dirty="0" err="1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ヒラギノ角ゴ Pro W3" pitchFamily="-32" charset="-128"/>
              </a:rPr>
              <a:t>q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ヒラギノ角ゴ Pro W3" pitchFamily="-32" charset="-128"/>
              </a:rPr>
              <a:t>| &gt; 0.1 or F &gt; 1%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59170A-B5A6-4609-A97B-12A6C112A2DC}"/>
              </a:ext>
            </a:extLst>
          </p:cNvPr>
          <p:cNvCxnSpPr/>
          <p:nvPr/>
        </p:nvCxnSpPr>
        <p:spPr bwMode="auto">
          <a:xfrm>
            <a:off x="6019800" y="1074738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C2EF9-FE85-4CA7-9C7A-69FA1454C6CC}"/>
              </a:ext>
            </a:extLst>
          </p:cNvPr>
          <p:cNvCxnSpPr/>
          <p:nvPr/>
        </p:nvCxnSpPr>
        <p:spPr bwMode="auto">
          <a:xfrm>
            <a:off x="6096000" y="4572000"/>
            <a:ext cx="2895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760C13-A46C-496C-9FBA-6B34214C9615}"/>
              </a:ext>
            </a:extLst>
          </p:cNvPr>
          <p:cNvCxnSpPr>
            <a:cxnSpLocks/>
          </p:cNvCxnSpPr>
          <p:nvPr/>
        </p:nvCxnSpPr>
        <p:spPr bwMode="auto">
          <a:xfrm>
            <a:off x="8763000" y="1074737"/>
            <a:ext cx="0" cy="34972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9345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2747-35F7-4E0B-9AB9-2FCF63D2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Method 1</a:t>
            </a:r>
            <a:r>
              <a:rPr lang="en-GB" dirty="0"/>
              <a:t>: drained soundings </a:t>
            </a:r>
            <a:r>
              <a:rPr lang="en-GB" b="0" dirty="0"/>
              <a:t>(effective stress)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493B-648A-4E9E-81B3-02E9AE11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013BA-8A50-4560-82D7-F6A9A6D5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921EC-77BB-40AD-8536-277F5972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08" y="1219200"/>
            <a:ext cx="6485792" cy="45076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935955-52D7-4D4C-90CF-F1975BFA0198}"/>
              </a:ext>
            </a:extLst>
          </p:cNvPr>
          <p:cNvCxnSpPr/>
          <p:nvPr/>
        </p:nvCxnSpPr>
        <p:spPr bwMode="auto">
          <a:xfrm>
            <a:off x="2438400" y="3048000"/>
            <a:ext cx="16676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6E7BFD-674D-4EBA-B509-A1CBDA72A12A}"/>
              </a:ext>
            </a:extLst>
          </p:cNvPr>
          <p:cNvCxnSpPr>
            <a:cxnSpLocks/>
          </p:cNvCxnSpPr>
          <p:nvPr/>
        </p:nvCxnSpPr>
        <p:spPr bwMode="auto">
          <a:xfrm>
            <a:off x="4214813" y="3048000"/>
            <a:ext cx="0" cy="2209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491D7A-9263-4041-88E0-5C65D2F8A926}"/>
              </a:ext>
            </a:extLst>
          </p:cNvPr>
          <p:cNvSpPr/>
          <p:nvPr/>
        </p:nvSpPr>
        <p:spPr bwMode="auto">
          <a:xfrm>
            <a:off x="5334000" y="1524000"/>
            <a:ext cx="28956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Method Inputs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ヒラギノ角ゴ Pro W3" pitchFamily="-32" charset="-128"/>
              </a:rPr>
              <a:t>k, 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E0A822-FFEF-42C1-BA6C-E1D5C6DAA269}"/>
              </a:ext>
            </a:extLst>
          </p:cNvPr>
          <p:cNvSpPr/>
          <p:nvPr/>
        </p:nvSpPr>
        <p:spPr bwMode="auto">
          <a:xfrm>
            <a:off x="6386145" y="3036277"/>
            <a:ext cx="304793" cy="5334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5157AD-9D68-4BC0-9AE4-F49C78D762FA}"/>
              </a:ext>
            </a:extLst>
          </p:cNvPr>
          <p:cNvSpPr/>
          <p:nvPr/>
        </p:nvSpPr>
        <p:spPr bwMode="auto">
          <a:xfrm>
            <a:off x="7239000" y="3048000"/>
            <a:ext cx="304793" cy="5334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7D15F0-9F00-45C4-A1FC-372425870848}"/>
              </a:ext>
            </a:extLst>
          </p:cNvPr>
          <p:cNvSpPr/>
          <p:nvPr/>
        </p:nvSpPr>
        <p:spPr bwMode="auto">
          <a:xfrm>
            <a:off x="5333994" y="4091354"/>
            <a:ext cx="2895601" cy="11664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Options: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B0F0"/>
                </a:solidFill>
                <a:ea typeface="ヒラギノ角ゴ Pro W3" pitchFamily="-32" charset="-128"/>
              </a:rPr>
              <a:t>1a – use Widget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ヒラギノ角ゴ Pro W3" pitchFamily="-32" charset="-128"/>
              </a:rPr>
              <a:t>1b – chamber data</a:t>
            </a:r>
          </a:p>
        </p:txBody>
      </p:sp>
    </p:spTree>
    <p:extLst>
      <p:ext uri="{BB962C8B-B14F-4D97-AF65-F5344CB8AC3E}">
        <p14:creationId xmlns:p14="http://schemas.microsoft.com/office/powerpoint/2010/main" val="265732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07C3-26FD-421B-9472-D7935CD0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Widget</a:t>
            </a:r>
            <a:r>
              <a:rPr lang="en-GB" dirty="0"/>
              <a:t> input to </a:t>
            </a:r>
            <a:r>
              <a:rPr lang="en-GB" i="1" dirty="0" err="1"/>
              <a:t>CPTplot</a:t>
            </a:r>
            <a:endParaRPr lang="en-GB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59695-0C92-4AD4-BB58-304807DC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18"/>
          <a:stretch/>
        </p:blipFill>
        <p:spPr>
          <a:xfrm>
            <a:off x="808892" y="985837"/>
            <a:ext cx="80772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5440-A841-4A0A-B139-7ECE5A5D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24898-AFAE-4E2E-A3D8-F614F6B5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27F6B1-78B3-4F81-BF1F-1596E9B246FC}"/>
              </a:ext>
            </a:extLst>
          </p:cNvPr>
          <p:cNvSpPr/>
          <p:nvPr/>
        </p:nvSpPr>
        <p:spPr bwMode="auto">
          <a:xfrm>
            <a:off x="1752600" y="3048000"/>
            <a:ext cx="3733800" cy="6858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4EC851-B327-4FEB-88DF-BADEBB19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762000" cy="367078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85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CCF9-C091-4B72-BBD0-4B082D67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from Method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611C9D-74EF-4400-906A-2D2E3366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684"/>
          <a:stretch/>
        </p:blipFill>
        <p:spPr>
          <a:xfrm>
            <a:off x="1981200" y="1018381"/>
            <a:ext cx="66294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FF211-8231-401F-90F5-8912E59A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9FCA-E10F-422B-980F-B0FC5446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CB90D1-CC61-47D6-A38D-D44120FD71B5}"/>
              </a:ext>
            </a:extLst>
          </p:cNvPr>
          <p:cNvSpPr/>
          <p:nvPr/>
        </p:nvSpPr>
        <p:spPr bwMode="auto">
          <a:xfrm>
            <a:off x="2895600" y="1600200"/>
            <a:ext cx="1219200" cy="3048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470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F711-3AB1-4E85-88F5-CA864682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Method 2</a:t>
            </a:r>
            <a:r>
              <a:rPr lang="en-GB" dirty="0"/>
              <a:t>: Influence factors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F2B85-9243-40C7-8553-698F726DE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1" y="1066800"/>
            <a:ext cx="3823399" cy="4648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CFA47-CC0F-465E-8AB0-8698FF1D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396DD-B55A-4B22-870D-FA7BE6DD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C1D88-9333-4ADD-9CCD-A234A4AF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6000"/>
            <a:ext cx="4572000" cy="10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5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5E40-309F-4D91-9B42-0DDA07C4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for Method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299D27-7BA7-4489-A195-C2CE262C6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/>
          <a:stretch/>
        </p:blipFill>
        <p:spPr>
          <a:xfrm>
            <a:off x="609600" y="1018381"/>
            <a:ext cx="8305800" cy="4886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D961-9EED-4D4B-83B8-71CA01F8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0BAA3-DA9A-423D-A7C2-755BBBE0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EBD3C1-364F-4829-9423-D7B0569B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762000" cy="4572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53FC62-3390-4AC9-938D-69C199FF86C5}"/>
              </a:ext>
            </a:extLst>
          </p:cNvPr>
          <p:cNvSpPr/>
          <p:nvPr/>
        </p:nvSpPr>
        <p:spPr bwMode="auto">
          <a:xfrm>
            <a:off x="761999" y="3810000"/>
            <a:ext cx="4151313" cy="1489868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165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A7BE-7536-4EFC-8313-6234097B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for Method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321F-66CA-46B2-AFD7-FDDBF9A7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BC45E-E638-844B-9AF1-C81DD065749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DDD31-025B-4F23-98B3-F85830F7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695E-AF1E-924E-994F-09077072549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30070-67D8-48EE-A995-EC84E0B39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33" b="2441"/>
          <a:stretch/>
        </p:blipFill>
        <p:spPr>
          <a:xfrm>
            <a:off x="1943100" y="980221"/>
            <a:ext cx="6934200" cy="496337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C52133-9511-4956-87E6-2BED4E01CBAC}"/>
              </a:ext>
            </a:extLst>
          </p:cNvPr>
          <p:cNvSpPr/>
          <p:nvPr/>
        </p:nvSpPr>
        <p:spPr bwMode="auto">
          <a:xfrm>
            <a:off x="2971800" y="1600200"/>
            <a:ext cx="1143000" cy="381000"/>
          </a:xfrm>
          <a:prstGeom prst="round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4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Getting </a:t>
            </a:r>
            <a:r>
              <a:rPr lang="en-CA" sz="3200" i="1">
                <a:latin typeface="Symbol" charset="0"/>
                <a:ea typeface="ヒラギノ角ゴ Pro W3" charset="0"/>
                <a:cs typeface="ヒラギノ角ゴ Pro W3" charset="0"/>
              </a:rPr>
              <a:t>y</a:t>
            </a:r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 from the CPT                </a:t>
            </a:r>
            <a:r>
              <a:rPr lang="en-CA" sz="2000" b="0">
                <a:solidFill>
                  <a:srgbClr val="A6A6A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Been et al (1987)</a:t>
            </a:r>
            <a:endParaRPr lang="en-CA" b="0">
              <a:solidFill>
                <a:srgbClr val="A6A6A6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125538"/>
            <a:ext cx="3368675" cy="47704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1238250"/>
            <a:ext cx="4799013" cy="467836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5934075" y="3648075"/>
            <a:ext cx="0" cy="51435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5943600" y="4162425"/>
            <a:ext cx="48577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953125" y="414337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b="1">
                <a:solidFill>
                  <a:srgbClr val="0066FF"/>
                </a:solidFill>
                <a:latin typeface="Arial" pitchFamily="34" charset="0"/>
                <a:ea typeface="ヒラギノ角ゴ Pro W3"/>
                <a:cs typeface="ヒラギノ角ゴ Pro W3"/>
              </a:rPr>
              <a:t>Q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886575" cy="4768850"/>
          </a:xfrm>
          <a:prstGeom prst="rect">
            <a:avLst/>
          </a:prstGeom>
          <a:solidFill>
            <a:srgbClr val="FFFFFF"/>
          </a:solidFill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6172200"/>
            <a:ext cx="861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Esso Resources Canada, Dome Petroleum, Gulf Canada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8" t="-31250" r="36508" b="-26950"/>
          <a:stretch>
            <a:fillRect/>
          </a:stretch>
        </p:blipFill>
        <p:spPr bwMode="auto">
          <a:xfrm>
            <a:off x="5867400" y="3124200"/>
            <a:ext cx="229870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5486400" y="3505200"/>
            <a:ext cx="457200" cy="2286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5800" y="571500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56388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/>
              <a:t>State parameter, </a:t>
            </a:r>
            <a:r>
              <a:rPr lang="en-US" sz="1400" i="1">
                <a:latin typeface="Symbol" charset="0"/>
                <a:cs typeface="Symbol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400110" cy="304800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400" dirty="0"/>
              <a:t>Stress-normalized CPT resistance, 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Sands calibrated to CPT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7764462" cy="4800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341438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Hilton Mine Tailings (Harman, 1976)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Ottawa (Harman, 1976)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Reid Bedford (</a:t>
            </a:r>
            <a:r>
              <a:rPr lang="en-CA" sz="1600" dirty="0" err="1">
                <a:solidFill>
                  <a:srgbClr val="4C4C4C"/>
                </a:solidFill>
              </a:rPr>
              <a:t>Lhuer</a:t>
            </a:r>
            <a:r>
              <a:rPr lang="en-CA" sz="1600" dirty="0">
                <a:solidFill>
                  <a:srgbClr val="4C4C4C"/>
                </a:solidFill>
              </a:rPr>
              <a:t>, 1976)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Ticino (</a:t>
            </a:r>
            <a:r>
              <a:rPr lang="en-CA" sz="1600" dirty="0" err="1">
                <a:solidFill>
                  <a:srgbClr val="4C4C4C"/>
                </a:solidFill>
              </a:rPr>
              <a:t>Baldi</a:t>
            </a:r>
            <a:r>
              <a:rPr lang="en-CA" sz="1600" dirty="0">
                <a:solidFill>
                  <a:srgbClr val="4C4C4C"/>
                </a:solidFill>
              </a:rPr>
              <a:t> et al, 1982 &amp; 1986; </a:t>
            </a:r>
            <a:r>
              <a:rPr lang="en-CA" sz="1600" dirty="0" err="1">
                <a:solidFill>
                  <a:srgbClr val="4C4C4C"/>
                </a:solidFill>
              </a:rPr>
              <a:t>Golder</a:t>
            </a:r>
            <a:r>
              <a:rPr lang="en-CA" sz="1600" dirty="0">
                <a:solidFill>
                  <a:srgbClr val="4C4C4C"/>
                </a:solidFill>
              </a:rPr>
              <a:t>, 1987)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Monterey (</a:t>
            </a:r>
            <a:r>
              <a:rPr lang="en-CA" sz="1600" dirty="0" err="1">
                <a:solidFill>
                  <a:srgbClr val="4C4C4C"/>
                </a:solidFill>
              </a:rPr>
              <a:t>Tringale</a:t>
            </a:r>
            <a:r>
              <a:rPr lang="en-CA" sz="1600" dirty="0">
                <a:solidFill>
                  <a:srgbClr val="4C4C4C"/>
                </a:solidFill>
              </a:rPr>
              <a:t>, 1983; Huntsman, 1985)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 err="1"/>
              <a:t>Erksak</a:t>
            </a:r>
            <a:r>
              <a:rPr lang="en-CA" sz="1600" dirty="0"/>
              <a:t> </a:t>
            </a:r>
            <a:r>
              <a:rPr lang="en-CA" sz="1600" dirty="0">
                <a:solidFill>
                  <a:srgbClr val="4C4C4C"/>
                </a:solidFill>
              </a:rPr>
              <a:t>(Been et al, 1987)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 err="1">
                <a:solidFill>
                  <a:srgbClr val="4C4C4C"/>
                </a:solidFill>
              </a:rPr>
              <a:t>Hoksund</a:t>
            </a:r>
            <a:r>
              <a:rPr lang="en-CA" sz="1600" dirty="0">
                <a:solidFill>
                  <a:srgbClr val="4C4C4C"/>
                </a:solidFill>
              </a:rPr>
              <a:t> (</a:t>
            </a:r>
            <a:r>
              <a:rPr lang="en-CA" sz="1600" dirty="0" err="1">
                <a:solidFill>
                  <a:srgbClr val="4C4C4C"/>
                </a:solidFill>
              </a:rPr>
              <a:t>Lunne</a:t>
            </a:r>
            <a:r>
              <a:rPr lang="en-CA" sz="1600" dirty="0">
                <a:solidFill>
                  <a:srgbClr val="4C4C4C"/>
                </a:solidFill>
              </a:rPr>
              <a:t>, 1986; </a:t>
            </a:r>
            <a:r>
              <a:rPr lang="en-CA" sz="1600" dirty="0" err="1">
                <a:solidFill>
                  <a:srgbClr val="4C4C4C"/>
                </a:solidFill>
              </a:rPr>
              <a:t>Baldi</a:t>
            </a:r>
            <a:r>
              <a:rPr lang="en-CA" sz="1600" dirty="0">
                <a:solidFill>
                  <a:srgbClr val="4C4C4C"/>
                </a:solidFill>
              </a:rPr>
              <a:t> et al, 1986)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 err="1">
                <a:solidFill>
                  <a:srgbClr val="4C4C4C"/>
                </a:solidFill>
              </a:rPr>
              <a:t>Chek</a:t>
            </a:r>
            <a:r>
              <a:rPr lang="en-CA" sz="1600" dirty="0">
                <a:solidFill>
                  <a:srgbClr val="4C4C4C"/>
                </a:solidFill>
              </a:rPr>
              <a:t> Lap </a:t>
            </a:r>
            <a:r>
              <a:rPr lang="en-CA" sz="1600" dirty="0" err="1">
                <a:solidFill>
                  <a:srgbClr val="4C4C4C"/>
                </a:solidFill>
              </a:rPr>
              <a:t>Kok</a:t>
            </a:r>
            <a:r>
              <a:rPr lang="en-CA" sz="1600" dirty="0">
                <a:solidFill>
                  <a:srgbClr val="4C4C4C"/>
                </a:solidFill>
              </a:rPr>
              <a:t> (</a:t>
            </a:r>
            <a:r>
              <a:rPr lang="en-CA" sz="1600" dirty="0" err="1">
                <a:solidFill>
                  <a:srgbClr val="4C4C4C"/>
                </a:solidFill>
              </a:rPr>
              <a:t>Shen</a:t>
            </a:r>
            <a:r>
              <a:rPr lang="en-CA" sz="1600" dirty="0">
                <a:solidFill>
                  <a:srgbClr val="4C4C4C"/>
                </a:solidFill>
              </a:rPr>
              <a:t> &amp; Lee, 1995)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>
                <a:solidFill>
                  <a:srgbClr val="4C4C4C"/>
                </a:solidFill>
              </a:rPr>
              <a:t>West Kowloon (</a:t>
            </a:r>
            <a:r>
              <a:rPr lang="en-CA" sz="1600" dirty="0" err="1">
                <a:solidFill>
                  <a:srgbClr val="4C4C4C"/>
                </a:solidFill>
              </a:rPr>
              <a:t>Shen</a:t>
            </a:r>
            <a:r>
              <a:rPr lang="en-CA" sz="1600" dirty="0">
                <a:solidFill>
                  <a:srgbClr val="4C4C4C"/>
                </a:solidFill>
              </a:rPr>
              <a:t> &amp; Lee, 1995)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 err="1">
                <a:solidFill>
                  <a:srgbClr val="4C4C4C"/>
                </a:solidFill>
              </a:rPr>
              <a:t>Syncrude</a:t>
            </a:r>
            <a:r>
              <a:rPr lang="en-CA" sz="1600" dirty="0">
                <a:solidFill>
                  <a:srgbClr val="4C4C4C"/>
                </a:solidFill>
              </a:rPr>
              <a:t> Tailings (</a:t>
            </a:r>
            <a:r>
              <a:rPr lang="en-CA" sz="1600" dirty="0" err="1">
                <a:solidFill>
                  <a:srgbClr val="4C4C4C"/>
                </a:solidFill>
              </a:rPr>
              <a:t>Golder</a:t>
            </a:r>
            <a:r>
              <a:rPr lang="en-CA" sz="1600" dirty="0">
                <a:solidFill>
                  <a:srgbClr val="4C4C4C"/>
                </a:solidFill>
              </a:rPr>
              <a:t> 1988, </a:t>
            </a:r>
            <a:r>
              <a:rPr lang="en-CA" sz="1600" dirty="0" err="1">
                <a:solidFill>
                  <a:srgbClr val="4C4C4C"/>
                </a:solidFill>
              </a:rPr>
              <a:t>pbl</a:t>
            </a:r>
            <a:r>
              <a:rPr lang="en-CA" sz="1600" dirty="0">
                <a:solidFill>
                  <a:srgbClr val="4C4C4C"/>
                </a:solidFill>
              </a:rPr>
              <a:t> 2006)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r>
              <a:rPr lang="en-CA" sz="1600" dirty="0" err="1">
                <a:solidFill>
                  <a:srgbClr val="4C4C4C"/>
                </a:solidFill>
              </a:rPr>
              <a:t>Yatesville</a:t>
            </a:r>
            <a:r>
              <a:rPr lang="en-CA" sz="1600" dirty="0">
                <a:solidFill>
                  <a:srgbClr val="4C4C4C"/>
                </a:solidFill>
              </a:rPr>
              <a:t> </a:t>
            </a:r>
            <a:r>
              <a:rPr lang="en-CA" sz="1600" dirty="0" err="1">
                <a:solidFill>
                  <a:srgbClr val="4C4C4C"/>
                </a:solidFill>
              </a:rPr>
              <a:t>silty</a:t>
            </a:r>
            <a:r>
              <a:rPr lang="en-CA" sz="1600" dirty="0">
                <a:solidFill>
                  <a:srgbClr val="4C4C4C"/>
                </a:solidFill>
              </a:rPr>
              <a:t> sand (Brandon et al, 1990)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C8164"/>
              </a:buClr>
              <a:buSzPct val="80000"/>
              <a:buFont typeface="Wingdings" charset="0"/>
              <a:buChar char="n"/>
              <a:defRPr/>
            </a:pPr>
            <a:endParaRPr lang="en-CA" sz="16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005512" cy="4779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2400" y="4495800"/>
            <a:ext cx="4495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FF"/>
                </a:solidFill>
              </a:rPr>
              <a:t>Same equation for each sand, just with different </a:t>
            </a:r>
            <a:r>
              <a:rPr lang="en-US" i="1" dirty="0" err="1">
                <a:solidFill>
                  <a:srgbClr val="FF00FF"/>
                </a:solidFill>
              </a:rPr>
              <a:t>k,m</a:t>
            </a:r>
            <a:r>
              <a:rPr lang="en-US" dirty="0">
                <a:solidFill>
                  <a:srgbClr val="FF00FF"/>
                </a:solidFill>
              </a:rPr>
              <a:t> values</a:t>
            </a:r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  <a:ea typeface="ヒラギノ角ゴ Pro W3" charset="0"/>
                <a:cs typeface="ヒラギノ角ゴ Pro W3" charset="0"/>
              </a:rPr>
              <a:t>Sands calibrated to CPT</a:t>
            </a:r>
          </a:p>
        </p:txBody>
      </p:sp>
    </p:spTree>
    <p:extLst>
      <p:ext uri="{BB962C8B-B14F-4D97-AF65-F5344CB8AC3E}">
        <p14:creationId xmlns:p14="http://schemas.microsoft.com/office/powerpoint/2010/main" val="41885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Sladen’s intervention…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2" r="-11"/>
          <a:stretch>
            <a:fillRect/>
          </a:stretch>
        </p:blipFill>
        <p:spPr>
          <a:xfrm>
            <a:off x="228600" y="990600"/>
            <a:ext cx="5105400" cy="491013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0"/>
            <a:ext cx="4549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219200"/>
            <a:ext cx="4311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066800"/>
            <a:ext cx="6477000" cy="486727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447800" y="1828800"/>
            <a:ext cx="2895600" cy="18288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562600" y="1676400"/>
            <a:ext cx="3048000" cy="1981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At some point you have to do “the math”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59549" y="1362687"/>
            <a:ext cx="8686800" cy="5021263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Need large displacement computations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‘moving mesh’ 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convects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work and this needs including in solution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convection also depends on dilation</a:t>
            </a:r>
          </a:p>
          <a:p>
            <a:pPr lvl="2"/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Zienkiewicz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FE book not correct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Appears simple, but actually rather sophisticated 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numerics</a:t>
            </a: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2"/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Approach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Verify numerical implementation against constant friction, constant dilation soil for which “semi” closed-form solutions exist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Verify numerical implementation of 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NorSand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against direct integration for laboratory element tests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Combine two verified modules to compute CPT </a:t>
            </a: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behaviour</a:t>
            </a: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90BE80-F95B-4844-851C-985487FFA083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981200" y="99060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>
                <a:solidFill>
                  <a:srgbClr val="3366FF"/>
                </a:solidFill>
              </a:rPr>
              <a:t>How can a properly dimensionless framework be wrong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Props1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59262</TotalTime>
  <Words>1450</Words>
  <Application>Microsoft Office PowerPoint</Application>
  <PresentationFormat>On-screen Show (4:3)</PresentationFormat>
  <Paragraphs>334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Symbol</vt:lpstr>
      <vt:lpstr>Wingdings</vt:lpstr>
      <vt:lpstr>Golder Associates Logo_PPT Template_ White Background_2007</vt:lpstr>
      <vt:lpstr>Equation</vt:lpstr>
      <vt:lpstr> 8b.  CPT – Quantitative evaluation: SAND  </vt:lpstr>
      <vt:lpstr>CPT resistance in uniform soil</vt:lpstr>
      <vt:lpstr>Calibration chamber for the CPT in SAND</vt:lpstr>
      <vt:lpstr>Sorting out CPT “interpretation”</vt:lpstr>
      <vt:lpstr>Getting y from the CPT                Been et al (1987)</vt:lpstr>
      <vt:lpstr>Sands calibrated to CPT</vt:lpstr>
      <vt:lpstr>Sands calibrated to CPT</vt:lpstr>
      <vt:lpstr>Sladen’s intervention…</vt:lpstr>
      <vt:lpstr>At some point you have to do “the math”</vt:lpstr>
      <vt:lpstr>Doing the “the math”</vt:lpstr>
      <vt:lpstr>           Cavity expansion</vt:lpstr>
      <vt:lpstr>           Cavity expansion analogue…….</vt:lpstr>
      <vt:lpstr>Doing “the math”: cavity expansion</vt:lpstr>
      <vt:lpstr>Scaling factor and data scatter</vt:lpstr>
      <vt:lpstr>Single sand:  Q = k exp(- m y )</vt:lpstr>
      <vt:lpstr>Effect of Gmax on Ticino CPT calibration</vt:lpstr>
      <vt:lpstr>Generalization from Ticino to all CC sands</vt:lpstr>
      <vt:lpstr>Site-specific CPT calibration</vt:lpstr>
      <vt:lpstr>What is the Widget</vt:lpstr>
      <vt:lpstr>Where is the Widget ?</vt:lpstr>
      <vt:lpstr>The Widget </vt:lpstr>
      <vt:lpstr>The Widget </vt:lpstr>
      <vt:lpstr>SandExample.DAT</vt:lpstr>
      <vt:lpstr>SandExample.DAT</vt:lpstr>
      <vt:lpstr>Example1.DAT</vt:lpstr>
      <vt:lpstr>SandExample.VAL</vt:lpstr>
      <vt:lpstr>SandExample.VAL</vt:lpstr>
      <vt:lpstr>Run the CPTwidget</vt:lpstr>
      <vt:lpstr>SandExample.OUT</vt:lpstr>
      <vt:lpstr>0 &gt; raw data</vt:lpstr>
      <vt:lpstr>parametric_data_plot.xls</vt:lpstr>
      <vt:lpstr>parametric_data_plot.xls</vt:lpstr>
      <vt:lpstr>Qp vs state</vt:lpstr>
      <vt:lpstr>Qp vs state</vt:lpstr>
      <vt:lpstr>Example results</vt:lpstr>
      <vt:lpstr>Example results</vt:lpstr>
      <vt:lpstr>SandExample data</vt:lpstr>
      <vt:lpstr>Example results</vt:lpstr>
      <vt:lpstr>Back to our plotting program: CPTplot.xls</vt:lpstr>
      <vt:lpstr>Representing Gmax for evaluating CPT data</vt:lpstr>
      <vt:lpstr>Choosing y  method</vt:lpstr>
      <vt:lpstr>Options for y  method in CPTplot.xls</vt:lpstr>
      <vt:lpstr>Method 1: drained soundings (effective stress)</vt:lpstr>
      <vt:lpstr>Widget input to CPTplot</vt:lpstr>
      <vt:lpstr>Output from Method 1</vt:lpstr>
      <vt:lpstr>Method 2: Influence factors</vt:lpstr>
      <vt:lpstr>Input for Method 2</vt:lpstr>
      <vt:lpstr>Output for Method 2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767</cp:revision>
  <dcterms:created xsi:type="dcterms:W3CDTF">2012-01-25T00:17:02Z</dcterms:created>
  <dcterms:modified xsi:type="dcterms:W3CDTF">2020-02-14T15:29:37Z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