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0"/>
  </p:notesMasterIdLst>
  <p:sldIdLst>
    <p:sldId id="256" r:id="rId5"/>
    <p:sldId id="554" r:id="rId6"/>
    <p:sldId id="555" r:id="rId7"/>
    <p:sldId id="568" r:id="rId8"/>
    <p:sldId id="557" r:id="rId9"/>
    <p:sldId id="553" r:id="rId10"/>
    <p:sldId id="563" r:id="rId11"/>
    <p:sldId id="564" r:id="rId12"/>
    <p:sldId id="566" r:id="rId13"/>
    <p:sldId id="567" r:id="rId14"/>
    <p:sldId id="560" r:id="rId15"/>
    <p:sldId id="558" r:id="rId16"/>
    <p:sldId id="565" r:id="rId17"/>
    <p:sldId id="561" r:id="rId18"/>
    <p:sldId id="562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48C9A"/>
    <a:srgbClr val="FF00FF"/>
    <a:srgbClr val="77DF54"/>
    <a:srgbClr val="800080"/>
    <a:srgbClr val="996633"/>
    <a:srgbClr val="00FF00"/>
    <a:srgbClr val="00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>
      <p:cViewPr varScale="1">
        <p:scale>
          <a:sx n="91" d="100"/>
          <a:sy n="91" d="100"/>
        </p:scale>
        <p:origin x="1037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890" y="121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fld id="{C80925BB-7E1B-6944-B96E-D537D92FFC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9103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B0E771-F7EF-E94B-850F-C5FB4BDD056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Firts_slid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48000" y="3886208"/>
            <a:ext cx="8001056" cy="1185866"/>
          </a:xfrm>
        </p:spPr>
        <p:txBody>
          <a:bodyPr anchor="t"/>
          <a:lstStyle>
            <a:lvl1pPr>
              <a:defRPr sz="3200">
                <a:solidFill>
                  <a:srgbClr val="00755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648000" y="3286124"/>
            <a:ext cx="8001056" cy="432000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rgbClr val="00755C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09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56000" y="950400"/>
            <a:ext cx="543600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0399" y="950400"/>
            <a:ext cx="3132000" cy="5022000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42DBB-15B4-C04E-8C7D-048246B8C8FD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1DE94-01A2-2C4F-83C2-81BB6D6463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61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28600" y="950400"/>
            <a:ext cx="4267200" cy="5022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half" idx="2"/>
          </p:nvPr>
        </p:nvSpPr>
        <p:spPr>
          <a:xfrm>
            <a:off x="4648200" y="950400"/>
            <a:ext cx="4267200" cy="5022000"/>
          </a:xfrm>
          <a:noFill/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92881-E93E-AA41-96BA-AA6373AE269B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89ED3-1E2E-3A48-9D75-486DBA3485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720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4284" y="4800600"/>
            <a:ext cx="5486400" cy="566738"/>
          </a:xfrm>
        </p:spPr>
        <p:txBody>
          <a:bodyPr anchor="t"/>
          <a:lstStyle>
            <a:lvl1pPr algn="l">
              <a:defRPr sz="2000" b="1">
                <a:solidFill>
                  <a:srgbClr val="4C4C4C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04284" y="1447200"/>
            <a:ext cx="5486400" cy="3294000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04284" y="5367338"/>
            <a:ext cx="5486400" cy="490554"/>
          </a:xfrm>
        </p:spPr>
        <p:txBody>
          <a:bodyPr/>
          <a:lstStyle>
            <a:lvl1pPr marL="0" indent="0">
              <a:buNone/>
              <a:defRPr sz="1800">
                <a:solidFill>
                  <a:srgbClr val="4C4C4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ED5E7-B1B3-064B-88E4-2A04919E008F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B2AA-2FF2-FF47-9415-5195C57600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393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9537" y="2786058"/>
            <a:ext cx="6912000" cy="1440000"/>
          </a:xfrm>
          <a:noFill/>
        </p:spPr>
        <p:txBody>
          <a:bodyPr anchor="t"/>
          <a:lstStyle>
            <a:lvl1pPr algn="l">
              <a:defRPr sz="4000" b="1" cap="none">
                <a:solidFill>
                  <a:srgbClr val="00755C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A27BB-07C8-714B-8B1A-B494A010364D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28692-D8A6-8947-8B30-E72E084877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50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9537" y="3500438"/>
            <a:ext cx="6912000" cy="714380"/>
          </a:xfrm>
          <a:noFill/>
        </p:spPr>
        <p:txBody>
          <a:bodyPr anchor="t"/>
          <a:lstStyle>
            <a:lvl1pPr algn="l">
              <a:defRPr sz="2000" b="0" cap="none">
                <a:solidFill>
                  <a:srgbClr val="00755C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98000" y="4286267"/>
            <a:ext cx="6912000" cy="1500187"/>
          </a:xfrm>
          <a:noFill/>
        </p:spPr>
        <p:txBody>
          <a:bodyPr/>
          <a:lstStyle>
            <a:lvl1pPr marL="0" indent="0">
              <a:buNone/>
              <a:defRPr sz="2000">
                <a:solidFill>
                  <a:srgbClr val="00755C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6A283-BF9F-7B4C-9476-D6632B73EACF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DD4CC-F0B5-7945-84D2-665B94446E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56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BA694-D657-794A-A8A7-5E84D0A9A43E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5EF4B-DC0E-554E-A0C9-E126D88300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57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30400" y="950400"/>
            <a:ext cx="424800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50400"/>
            <a:ext cx="424800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E90BF-2F75-1A47-B615-0ABA0B4C3736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82D86-562A-A04A-B182-E2E1F75B33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966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0400" y="950400"/>
            <a:ext cx="4248000" cy="639762"/>
          </a:xfrm>
          <a:noFill/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30400" y="1643050"/>
            <a:ext cx="4248000" cy="428628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4" y="950400"/>
            <a:ext cx="4248000" cy="639762"/>
          </a:xfrm>
          <a:noFill/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4" y="1643050"/>
            <a:ext cx="4248000" cy="428628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C12B2-2791-BD4B-9880-AE98E54DE739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FB618-1D28-4C42-A22E-B7CD7CC20C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220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right) 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071670" y="950400"/>
            <a:ext cx="684373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0400" y="950400"/>
            <a:ext cx="1746000" cy="1440000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5FB80-9E77-F74D-A525-DAF8AF413AC0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2A4CF-66DA-FD4B-9A7C-F62FB5AB03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61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bottom) 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0400" y="2285992"/>
            <a:ext cx="8686800" cy="3643338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30400" y="950400"/>
            <a:ext cx="8686800" cy="1296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50BD3-655B-144E-ADFD-D64300226172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5AA2F-43EB-9746-8107-A7B94AF796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537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04711-4EA9-A746-9CA1-7CBA13FEF292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83D3C-841C-8446-9FE3-F9A3F24909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89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E5301-F48F-C54B-809C-8755BB4E2A7F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D8745-B6BF-7C47-8663-FCEE94F834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29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0" descr="Golder_associates_slide_section.jp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28600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50913"/>
            <a:ext cx="8686800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1440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0188" y="6091238"/>
            <a:ext cx="2133600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eaLnBrk="0" hangingPunct="0">
              <a:defRPr sz="8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fld id="{A9943B0E-0A5D-5642-A04E-A955F6D5C8F1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188" y="6264275"/>
            <a:ext cx="2895600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eaLnBrk="0" hangingPunct="0">
              <a:defRPr sz="8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14813" y="6091238"/>
            <a:ext cx="698500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 eaLnBrk="0" hangingPunct="0">
              <a:defRPr sz="8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fld id="{F54322FE-06B1-DE4E-A486-98DF64E122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2" name="Rectangle 11"/>
          <p:cNvSpPr>
            <a:spLocks noChangeArrowheads="1"/>
          </p:cNvSpPr>
          <p:nvPr userDrawn="1"/>
        </p:nvSpPr>
        <p:spPr bwMode="auto">
          <a:xfrm>
            <a:off x="7696200" y="6096000"/>
            <a:ext cx="1219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+mj-lt"/>
          <a:ea typeface="+mj-ea"/>
          <a:cs typeface="ヒラギノ角ゴ Pro W3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Arial" charset="0"/>
          <a:ea typeface="ヒラギノ角ゴ Pro W3" pitchFamily="-32" charset="-128"/>
          <a:cs typeface="ヒラギノ角ゴ Pro W3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Arial" charset="0"/>
          <a:ea typeface="ヒラギノ角ゴ Pro W3" pitchFamily="-32" charset="-128"/>
          <a:cs typeface="ヒラギノ角ゴ Pro W3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Arial" charset="0"/>
          <a:ea typeface="ヒラギノ角ゴ Pro W3" pitchFamily="-32" charset="-128"/>
          <a:cs typeface="ヒラギノ角ゴ Pro W3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Arial" charset="0"/>
          <a:ea typeface="ヒラギノ角ゴ Pro W3" pitchFamily="-32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charset="0"/>
        <a:buChar char="n"/>
        <a:defRPr sz="2000">
          <a:solidFill>
            <a:srgbClr val="4C4C4C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charset="0"/>
        <a:buChar char="n"/>
        <a:defRPr sz="2000">
          <a:solidFill>
            <a:srgbClr val="4C4C4C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charset="0"/>
        <a:buChar char="n"/>
        <a:defRPr>
          <a:solidFill>
            <a:srgbClr val="4C4C4C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charset="0"/>
        <a:buChar char="n"/>
        <a:defRPr>
          <a:solidFill>
            <a:srgbClr val="4C4C4C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charset="0"/>
        <a:buChar char="n"/>
        <a:defRPr>
          <a:solidFill>
            <a:srgbClr val="4C4C4C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81000" y="2895600"/>
            <a:ext cx="8382000" cy="1524000"/>
          </a:xfrm>
        </p:spPr>
        <p:txBody>
          <a:bodyPr/>
          <a:lstStyle/>
          <a:p>
            <a:pPr eaLnBrk="1" hangingPunct="1">
              <a:defRPr/>
            </a:pPr>
            <a:br>
              <a:rPr lang="en-GB" dirty="0">
                <a:solidFill>
                  <a:srgbClr val="0000FF"/>
                </a:solidFill>
              </a:rPr>
            </a:br>
            <a:r>
              <a:rPr lang="en-GB" dirty="0">
                <a:solidFill>
                  <a:srgbClr val="0000FF"/>
                </a:solidFill>
              </a:rPr>
              <a:t>8c.  Determining </a:t>
            </a:r>
            <a:r>
              <a:rPr lang="en-GB" i="1" dirty="0">
                <a:solidFill>
                  <a:srgbClr val="0000FF"/>
                </a:solidFill>
                <a:latin typeface="Symbol" charset="2"/>
                <a:cs typeface="Symbol" charset="2"/>
              </a:rPr>
              <a:t>y</a:t>
            </a:r>
            <a:r>
              <a:rPr lang="en-GB" dirty="0">
                <a:solidFill>
                  <a:srgbClr val="0000FF"/>
                </a:solidFill>
              </a:rPr>
              <a:t> in </a:t>
            </a:r>
            <a:r>
              <a:rPr lang="en-GB" u="sng" dirty="0">
                <a:solidFill>
                  <a:srgbClr val="3366FF"/>
                </a:solidFill>
              </a:rPr>
              <a:t>SILT</a:t>
            </a:r>
            <a:r>
              <a:rPr lang="en-GB" dirty="0">
                <a:solidFill>
                  <a:srgbClr val="0000FF"/>
                </a:solidFill>
              </a:rPr>
              <a:t> with the CPT</a:t>
            </a:r>
            <a:r>
              <a:rPr lang="en-CA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4400" b="0" i="1" dirty="0">
              <a:solidFill>
                <a:schemeClr val="accent5">
                  <a:lumMod val="50000"/>
                </a:schemeClr>
              </a:solidFill>
              <a:latin typeface="Symbol" charset="2"/>
              <a:cs typeface="Symbol" charset="2"/>
            </a:endParaRPr>
          </a:p>
        </p:txBody>
      </p:sp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457200" y="5334000"/>
            <a:ext cx="3276600" cy="8382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048C9A"/>
                </a:solidFill>
                <a:latin typeface="Arial" charset="0"/>
                <a:ea typeface="ヒラギノ角ゴ Pro W3" charset="0"/>
                <a:cs typeface="ヒラギノ角ゴ Pro W3" charset="0"/>
              </a:rPr>
              <a:t>Mike Jefferies, PEng</a:t>
            </a:r>
          </a:p>
          <a:p>
            <a:pPr eaLnBrk="1" hangingPunct="1"/>
            <a:r>
              <a:rPr lang="en-US" b="1">
                <a:solidFill>
                  <a:srgbClr val="048C9A"/>
                </a:solidFill>
                <a:latin typeface="Arial" charset="0"/>
                <a:ea typeface="ヒラギノ角ゴ Pro W3" charset="0"/>
                <a:cs typeface="ヒラギノ角ゴ Pro W3" charset="0"/>
              </a:rPr>
              <a:t>Dr. Dawn Shuttle, PEng</a:t>
            </a:r>
          </a:p>
          <a:p>
            <a:pPr eaLnBrk="1" hangingPunct="1"/>
            <a:endParaRPr lang="en-US" b="1">
              <a:latin typeface="Arial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r>
              <a:rPr lang="en-US" sz="1000">
                <a:latin typeface="Arial" charset="0"/>
                <a:ea typeface="ヒラギノ角ゴ Pro W3" charset="0"/>
                <a:cs typeface="ヒラギノ角ゴ Pro W3" charset="0"/>
              </a:rPr>
              <a:t>January, 2015</a:t>
            </a:r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5814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172200" y="5257800"/>
            <a:ext cx="29718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0984B-03D0-473B-A9DB-E517AAD1E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</a:t>
            </a:r>
            <a:r>
              <a:rPr lang="en-GB" baseline="-25000" dirty="0" err="1"/>
              <a:t>kt</a:t>
            </a:r>
            <a:r>
              <a:rPr lang="en-GB" dirty="0"/>
              <a:t> from </a:t>
            </a:r>
            <a:r>
              <a:rPr lang="en-GB" dirty="0" err="1"/>
              <a:t>CPTwidget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B4C546E-CEC6-4B3C-A4CD-CC0C02891D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295400"/>
            <a:ext cx="5626370" cy="42672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BE87-39C4-44C3-A04B-C2C4500CF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BA694-D657-794A-A8A7-5E84D0A9A43E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92D67-8425-4AA4-875C-A7C812E01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5EF4B-DC0E-554E-A0C9-E126D883006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527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results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5166" r="-5166"/>
          <a:stretch>
            <a:fillRect/>
          </a:stretch>
        </p:blipFill>
        <p:spPr>
          <a:xfrm>
            <a:off x="762000" y="956469"/>
            <a:ext cx="8686800" cy="494506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BA694-D657-794A-A8A7-5E84D0A9A43E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5EF4B-DC0E-554E-A0C9-E126D883006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84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Reality check in absence of chamber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High-quality piston samples in “uniform” strata </a:t>
            </a:r>
          </a:p>
          <a:p>
            <a:pPr lvl="2"/>
            <a:r>
              <a:rPr lang="en-US" dirty="0"/>
              <a:t>Use CPT to identify sampling locations</a:t>
            </a:r>
          </a:p>
          <a:p>
            <a:pPr lvl="2"/>
            <a:r>
              <a:rPr lang="en-US" dirty="0"/>
              <a:t>Laboratory tests to define representative CSL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Measure water content on as-recovered samples</a:t>
            </a:r>
          </a:p>
          <a:p>
            <a:pPr lvl="2"/>
            <a:r>
              <a:rPr lang="en-US" dirty="0"/>
              <a:t>Total sample ?</a:t>
            </a:r>
          </a:p>
          <a:p>
            <a:pPr lvl="2"/>
            <a:r>
              <a:rPr lang="en-US" dirty="0"/>
              <a:t>Sub-sample from base of tube ?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Compute </a:t>
            </a:r>
            <a:r>
              <a:rPr lang="en-US" i="1" dirty="0">
                <a:latin typeface="Symbol" charset="2"/>
                <a:cs typeface="Symbol" charset="2"/>
              </a:rPr>
              <a:t>y </a:t>
            </a:r>
            <a:r>
              <a:rPr lang="en-US" dirty="0"/>
              <a:t>for comparison with inferred </a:t>
            </a:r>
            <a:r>
              <a:rPr lang="en-US" i="1" dirty="0">
                <a:latin typeface="Symbol" charset="2"/>
                <a:cs typeface="Symbol" charset="2"/>
              </a:rPr>
              <a:t>y</a:t>
            </a:r>
            <a:r>
              <a:rPr lang="en-US" dirty="0"/>
              <a:t> from CPT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BA694-D657-794A-A8A7-5E84D0A9A43E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5EF4B-DC0E-554E-A0C9-E126D883006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902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98DA4-ECFB-4B7C-A8A9-9B099DBC1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Widget validation: </a:t>
            </a:r>
            <a:r>
              <a:rPr lang="en-GB" dirty="0" err="1"/>
              <a:t>Cadia</a:t>
            </a:r>
            <a:r>
              <a:rPr lang="en-GB" dirty="0"/>
              <a:t>  </a:t>
            </a:r>
            <a:r>
              <a:rPr lang="en-GB" b="0" dirty="0">
                <a:solidFill>
                  <a:srgbClr val="00B0F0"/>
                </a:solidFill>
              </a:rPr>
              <a:t>(Figure E4-5)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583B480-B61A-4E04-BCB3-82C7DDD1BD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950913"/>
            <a:ext cx="3578259" cy="502126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EB06F-7A39-42AF-9C5B-60558F395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BA694-D657-794A-A8A7-5E84D0A9A43E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5B422-FE73-4E73-AF2C-59575F05B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5EF4B-DC0E-554E-A0C9-E126D883006C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C2362A-62A0-46EA-BE38-9B69AFB98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371600"/>
            <a:ext cx="3385432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7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Loose silts at the “bleeding edge” of soil mechanics</a:t>
            </a:r>
          </a:p>
          <a:p>
            <a:endParaRPr lang="en-US" dirty="0"/>
          </a:p>
          <a:p>
            <a:r>
              <a:rPr lang="en-US" dirty="0"/>
              <a:t>Use your judgment and careful validation checks</a:t>
            </a:r>
          </a:p>
          <a:p>
            <a:endParaRPr lang="en-US" dirty="0"/>
          </a:p>
          <a:p>
            <a:r>
              <a:rPr lang="en-US" dirty="0"/>
              <a:t>Key case-history data locked up under ‘Legal Privilege’</a:t>
            </a:r>
          </a:p>
          <a:p>
            <a:pPr lvl="2"/>
            <a:r>
              <a:rPr lang="en-US" dirty="0"/>
              <a:t>Mt </a:t>
            </a:r>
            <a:r>
              <a:rPr lang="en-US" dirty="0" err="1"/>
              <a:t>Polley</a:t>
            </a:r>
            <a:endParaRPr lang="en-US" dirty="0"/>
          </a:p>
          <a:p>
            <a:pPr lvl="2"/>
            <a:r>
              <a:rPr lang="en-US" dirty="0" err="1"/>
              <a:t>Fundao</a:t>
            </a:r>
            <a:endParaRPr lang="en-US" dirty="0"/>
          </a:p>
          <a:p>
            <a:pPr lvl="2"/>
            <a:r>
              <a:rPr lang="en-US" dirty="0" err="1"/>
              <a:t>Cadia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BA694-D657-794A-A8A7-5E84D0A9A43E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5EF4B-DC0E-554E-A0C9-E126D883006C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071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forward...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UWA ‘tailings initiative’</a:t>
            </a:r>
          </a:p>
          <a:p>
            <a:pPr lvl="2"/>
            <a:r>
              <a:rPr lang="en-US" dirty="0"/>
              <a:t>Includes CPT calibration chamber with silts</a:t>
            </a:r>
          </a:p>
          <a:p>
            <a:pPr lvl="2"/>
            <a:r>
              <a:rPr lang="en-US" dirty="0"/>
              <a:t>Chamber exists, but no tests yet</a:t>
            </a:r>
          </a:p>
          <a:p>
            <a:pPr lvl="2"/>
            <a:br>
              <a:rPr lang="en-US"/>
            </a:br>
            <a:endParaRPr lang="en-US" dirty="0"/>
          </a:p>
          <a:p>
            <a:r>
              <a:rPr lang="en-US" dirty="0"/>
              <a:t>Perfectly reasonable (and viable) for project-specific tests</a:t>
            </a:r>
          </a:p>
          <a:p>
            <a:pPr marL="914400" lvl="2" indent="0">
              <a:buNone/>
            </a:pPr>
            <a:br>
              <a:rPr lang="en-US" dirty="0"/>
            </a:b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BA694-D657-794A-A8A7-5E84D0A9A43E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5EF4B-DC0E-554E-A0C9-E126D883006C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234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Calibration of CPT in Silt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u="sng">
                <a:latin typeface="Arial" charset="0"/>
                <a:ea typeface="ヒラギノ角ゴ Pro W3" charset="0"/>
                <a:cs typeface="ヒラギノ角ゴ Pro W3" charset="0"/>
              </a:rPr>
              <a:t>NO</a:t>
            </a: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 calibration chamber tests…</a:t>
            </a:r>
          </a:p>
          <a:p>
            <a:endParaRPr lang="en-US" sz="240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Methodology</a:t>
            </a:r>
          </a:p>
          <a:p>
            <a:pPr lvl="2"/>
            <a:r>
              <a:rPr lang="en-US" sz="2000">
                <a:latin typeface="Arial" charset="0"/>
                <a:ea typeface="ヒラギノ角ゴ Pro W3" charset="0"/>
                <a:cs typeface="ヒラギノ角ゴ Pro W3" charset="0"/>
              </a:rPr>
              <a:t>Assume </a:t>
            </a:r>
            <a:r>
              <a:rPr lang="en-US" sz="2000" i="1">
                <a:latin typeface="Arial" charset="0"/>
                <a:ea typeface="ヒラギノ角ゴ Pro W3" charset="0"/>
                <a:cs typeface="ヒラギノ角ゴ Pro W3" charset="0"/>
              </a:rPr>
              <a:t>spherical =&gt;CPT </a:t>
            </a:r>
            <a:r>
              <a:rPr lang="en-US" sz="2000">
                <a:latin typeface="Arial" charset="0"/>
                <a:ea typeface="ヒラギノ角ゴ Pro W3" charset="0"/>
                <a:cs typeface="ヒラギノ角ゴ Pro W3" charset="0"/>
              </a:rPr>
              <a:t>mapping in silt same as sand for effective component of tip resistance:  C</a:t>
            </a:r>
            <a:r>
              <a:rPr lang="en-US" sz="2000" baseline="-25000">
                <a:latin typeface="Arial" charset="0"/>
                <a:ea typeface="ヒラギノ角ゴ Pro W3" charset="0"/>
                <a:cs typeface="ヒラギノ角ゴ Pro W3" charset="0"/>
              </a:rPr>
              <a:t>Q</a:t>
            </a:r>
            <a:r>
              <a:rPr lang="en-US" sz="2000">
                <a:latin typeface="Arial" charset="0"/>
                <a:ea typeface="ヒラギノ角ゴ Pro W3" charset="0"/>
                <a:cs typeface="ヒラギノ角ゴ Pro W3" charset="0"/>
              </a:rPr>
              <a:t> silt = C</a:t>
            </a:r>
            <a:r>
              <a:rPr lang="en-US" sz="2000" baseline="-25000">
                <a:latin typeface="Arial" charset="0"/>
                <a:ea typeface="ヒラギノ角ゴ Pro W3" charset="0"/>
                <a:cs typeface="ヒラギノ角ゴ Pro W3" charset="0"/>
              </a:rPr>
              <a:t>Q</a:t>
            </a:r>
            <a:r>
              <a:rPr lang="en-US" sz="2000">
                <a:latin typeface="Arial" charset="0"/>
                <a:ea typeface="ヒラギノ角ゴ Pro W3" charset="0"/>
                <a:cs typeface="ヒラギノ角ゴ Pro W3" charset="0"/>
              </a:rPr>
              <a:t> sand</a:t>
            </a:r>
          </a:p>
          <a:p>
            <a:pPr lvl="2"/>
            <a:r>
              <a:rPr lang="en-US" sz="2000">
                <a:latin typeface="Arial" charset="0"/>
                <a:ea typeface="ヒラギノ角ゴ Pro W3" charset="0"/>
                <a:cs typeface="ヒラギノ角ゴ Pro W3" charset="0"/>
              </a:rPr>
              <a:t>Assume pore pressure is unscaled: </a:t>
            </a:r>
            <a:r>
              <a:rPr lang="en-US" sz="2000" i="1">
                <a:latin typeface="Arial" charset="0"/>
                <a:ea typeface="ヒラギノ角ゴ Pro W3" charset="0"/>
                <a:cs typeface="ヒラギノ角ゴ Pro W3" charset="0"/>
              </a:rPr>
              <a:t>u</a:t>
            </a:r>
            <a:r>
              <a:rPr lang="en-US" sz="2000" baseline="-25000">
                <a:latin typeface="Arial" charset="0"/>
                <a:ea typeface="ヒラギノ角ゴ Pro W3" charset="0"/>
                <a:cs typeface="ヒラギノ角ゴ Pro W3" charset="0"/>
              </a:rPr>
              <a:t>comp</a:t>
            </a:r>
            <a:r>
              <a:rPr lang="en-US" sz="2000">
                <a:latin typeface="Arial" charset="0"/>
                <a:ea typeface="ヒラギノ角ゴ Pro W3" charset="0"/>
                <a:cs typeface="ヒラギノ角ゴ Pro W3" charset="0"/>
              </a:rPr>
              <a:t> = </a:t>
            </a:r>
            <a:r>
              <a:rPr lang="en-US" sz="2000" i="1">
                <a:latin typeface="Arial" charset="0"/>
                <a:ea typeface="ヒラギノ角ゴ Pro W3" charset="0"/>
                <a:cs typeface="ヒラギノ角ゴ Pro W3" charset="0"/>
              </a:rPr>
              <a:t>u</a:t>
            </a:r>
            <a:r>
              <a:rPr lang="en-US" sz="2000" baseline="-25000">
                <a:latin typeface="Arial" charset="0"/>
                <a:ea typeface="ヒラギノ角ゴ Pro W3" charset="0"/>
                <a:cs typeface="ヒラギノ角ゴ Pro W3" charset="0"/>
              </a:rPr>
              <a:t>meas</a:t>
            </a:r>
          </a:p>
          <a:p>
            <a:pPr lvl="2"/>
            <a:r>
              <a:rPr lang="en-US" sz="2000">
                <a:latin typeface="Arial" charset="0"/>
                <a:ea typeface="ヒラギノ角ゴ Pro W3" charset="0"/>
                <a:cs typeface="ヒラギノ角ゴ Pro W3" charset="0"/>
              </a:rPr>
              <a:t>Check against field data using water contents</a:t>
            </a:r>
          </a:p>
          <a:p>
            <a:pPr lvl="2"/>
            <a:r>
              <a:rPr lang="en-US" sz="2000">
                <a:latin typeface="Arial" charset="0"/>
                <a:ea typeface="ヒラギノ角ゴ Pro W3" charset="0"/>
                <a:cs typeface="ヒラギノ角ゴ Pro W3" charset="0"/>
              </a:rPr>
              <a:t>Same “widget”</a:t>
            </a:r>
          </a:p>
          <a:p>
            <a:pPr lvl="2"/>
            <a:endParaRPr lang="en-US" sz="200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sz="2200">
                <a:latin typeface="Arial" charset="0"/>
                <a:ea typeface="ヒラギノ角ゴ Pro W3" charset="0"/>
                <a:cs typeface="ヒラギノ角ゴ Pro W3" charset="0"/>
              </a:rPr>
              <a:t>Dimensionless resistance: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6E005A2-F7F9-B646-B326-B5863137D396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2D16F-052D-6444-8595-BED0B77A7D8A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19600"/>
            <a:ext cx="40179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666" r="-65666"/>
          <a:stretch>
            <a:fillRect/>
          </a:stretch>
        </p:blipFill>
        <p:spPr>
          <a:xfrm>
            <a:off x="-2133600" y="995362"/>
            <a:ext cx="8305800" cy="4800600"/>
          </a:xfrm>
          <a:noFill/>
        </p:spPr>
      </p:pic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981200" y="233362"/>
            <a:ext cx="6934200" cy="685800"/>
          </a:xfrm>
        </p:spPr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Pore pressures during CPTu sounding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230188" y="6096000"/>
            <a:ext cx="2133600" cy="123825"/>
          </a:xfrm>
        </p:spPr>
        <p:txBody>
          <a:bodyPr/>
          <a:lstStyle/>
          <a:p>
            <a:pPr>
              <a:defRPr/>
            </a:pPr>
            <a:fld id="{96E005A2-F7F9-B646-B326-B5863137D396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14813" y="6096000"/>
            <a:ext cx="698500" cy="123825"/>
          </a:xfrm>
        </p:spPr>
        <p:txBody>
          <a:bodyPr/>
          <a:lstStyle/>
          <a:p>
            <a:pPr>
              <a:defRPr/>
            </a:pPr>
            <a:fld id="{1A924BFE-1777-204B-9781-EFBC48F9BFE6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1843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95562"/>
            <a:ext cx="281940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37" name="Straight Arrow Connector 4"/>
          <p:cNvCxnSpPr>
            <a:cxnSpLocks noChangeShapeType="1"/>
          </p:cNvCxnSpPr>
          <p:nvPr/>
        </p:nvCxnSpPr>
        <p:spPr bwMode="auto">
          <a:xfrm flipV="1">
            <a:off x="6096000" y="5033962"/>
            <a:ext cx="533400" cy="228600"/>
          </a:xfrm>
          <a:prstGeom prst="straightConnector1">
            <a:avLst/>
          </a:prstGeom>
          <a:noFill/>
          <a:ln w="76200">
            <a:solidFill>
              <a:srgbClr val="660066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438" name="Straight Arrow Connector 14"/>
          <p:cNvCxnSpPr>
            <a:cxnSpLocks noChangeShapeType="1"/>
          </p:cNvCxnSpPr>
          <p:nvPr/>
        </p:nvCxnSpPr>
        <p:spPr bwMode="auto">
          <a:xfrm flipH="1" flipV="1">
            <a:off x="7391400" y="4957762"/>
            <a:ext cx="457200" cy="304800"/>
          </a:xfrm>
          <a:prstGeom prst="straightConnector1">
            <a:avLst/>
          </a:prstGeom>
          <a:noFill/>
          <a:ln w="76200">
            <a:solidFill>
              <a:srgbClr val="660066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8439" name="TextBox 15"/>
          <p:cNvSpPr txBox="1">
            <a:spLocks noChangeArrowheads="1"/>
          </p:cNvSpPr>
          <p:nvPr/>
        </p:nvSpPr>
        <p:spPr bwMode="auto">
          <a:xfrm>
            <a:off x="5867400" y="1757362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i="1" dirty="0" err="1"/>
              <a:t>q</a:t>
            </a:r>
            <a:r>
              <a:rPr lang="en-US" baseline="-25000" dirty="0" err="1"/>
              <a:t>t</a:t>
            </a:r>
            <a:r>
              <a:rPr lang="en-US" dirty="0"/>
              <a:t> =</a:t>
            </a:r>
            <a:r>
              <a:rPr lang="en-US" dirty="0">
                <a:solidFill>
                  <a:srgbClr val="FF00FF"/>
                </a:solidFill>
              </a:rPr>
              <a:t>C</a:t>
            </a:r>
            <a:r>
              <a:rPr lang="en-US" baseline="-25000" dirty="0">
                <a:solidFill>
                  <a:srgbClr val="FF00FF"/>
                </a:solidFill>
              </a:rPr>
              <a:t>Q</a:t>
            </a:r>
            <a:r>
              <a:rPr lang="en-US" dirty="0"/>
              <a:t> </a:t>
            </a:r>
            <a:r>
              <a:rPr lang="en-US" b="1" dirty="0" err="1">
                <a:solidFill>
                  <a:srgbClr val="660066"/>
                </a:solidFill>
              </a:rPr>
              <a:t>P</a:t>
            </a:r>
            <a:r>
              <a:rPr lang="en-US" baseline="-25000" dirty="0" err="1">
                <a:solidFill>
                  <a:srgbClr val="660066"/>
                </a:solidFill>
              </a:rPr>
              <a:t>limit</a:t>
            </a:r>
            <a:r>
              <a:rPr lang="en-US" dirty="0">
                <a:solidFill>
                  <a:srgbClr val="660066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 +  </a:t>
            </a:r>
            <a:r>
              <a:rPr lang="en-US" b="1" dirty="0">
                <a:solidFill>
                  <a:srgbClr val="000090"/>
                </a:solidFill>
              </a:rPr>
              <a:t>u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</a:p>
        </p:txBody>
      </p:sp>
      <p:cxnSp>
        <p:nvCxnSpPr>
          <p:cNvPr id="18440" name="Straight Arrow Connector 14"/>
          <p:cNvCxnSpPr>
            <a:cxnSpLocks noChangeShapeType="1"/>
          </p:cNvCxnSpPr>
          <p:nvPr/>
        </p:nvCxnSpPr>
        <p:spPr bwMode="auto">
          <a:xfrm flipH="1" flipV="1">
            <a:off x="7772400" y="5186362"/>
            <a:ext cx="457200" cy="304800"/>
          </a:xfrm>
          <a:prstGeom prst="straightConnector1">
            <a:avLst/>
          </a:prstGeom>
          <a:noFill/>
          <a:ln w="76200">
            <a:solidFill>
              <a:srgbClr val="00009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441" name="Straight Arrow Connector 4"/>
          <p:cNvCxnSpPr>
            <a:cxnSpLocks noChangeShapeType="1"/>
          </p:cNvCxnSpPr>
          <p:nvPr/>
        </p:nvCxnSpPr>
        <p:spPr bwMode="auto">
          <a:xfrm flipV="1">
            <a:off x="5638800" y="5262562"/>
            <a:ext cx="533400" cy="228600"/>
          </a:xfrm>
          <a:prstGeom prst="straightConnector1">
            <a:avLst/>
          </a:prstGeom>
          <a:noFill/>
          <a:ln w="76200">
            <a:solidFill>
              <a:srgbClr val="00009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4"/>
          <p:cNvCxnSpPr>
            <a:cxnSpLocks noChangeShapeType="1"/>
          </p:cNvCxnSpPr>
          <p:nvPr/>
        </p:nvCxnSpPr>
        <p:spPr bwMode="auto">
          <a:xfrm>
            <a:off x="5715000" y="4043362"/>
            <a:ext cx="533400" cy="0"/>
          </a:xfrm>
          <a:prstGeom prst="straightConnector1">
            <a:avLst/>
          </a:prstGeom>
          <a:noFill/>
          <a:ln w="7620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F8FC7-D420-482B-9C8E-3AF063090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Widget development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BDD2262-0F32-4DA1-ABC8-C996905DB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" y="990600"/>
            <a:ext cx="3429000" cy="486724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74B50-B5BA-4E9C-9CAC-C61BB260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BA694-D657-794A-A8A7-5E84D0A9A43E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CA86E-3218-4023-8D11-CA07505DA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5EF4B-DC0E-554E-A0C9-E126D883006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68D91D-D21C-4DE8-8535-2CB75E712421}"/>
              </a:ext>
            </a:extLst>
          </p:cNvPr>
          <p:cNvSpPr/>
          <p:nvPr/>
        </p:nvSpPr>
        <p:spPr>
          <a:xfrm>
            <a:off x="1143000" y="5405735"/>
            <a:ext cx="79248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da-DK" dirty="0">
                <a:solidFill>
                  <a:srgbClr val="0000FF"/>
                </a:solidFill>
                <a:latin typeface="CIDFont+F7"/>
              </a:rPr>
              <a:t>www.icevirtuallibrary.com/doi/full/10.1680/jgere.16.00008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002D60-5416-49F7-B140-4408DC34C500}"/>
              </a:ext>
            </a:extLst>
          </p:cNvPr>
          <p:cNvSpPr txBox="1"/>
          <p:nvPr/>
        </p:nvSpPr>
        <p:spPr>
          <a:xfrm>
            <a:off x="4724400" y="189460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Geotechnical Research</a:t>
            </a:r>
          </a:p>
          <a:p>
            <a:pPr algn="r"/>
            <a:r>
              <a:rPr lang="en-GB" sz="2000" dirty="0"/>
              <a:t>Volume 3 Issue 3, Sept/2016</a:t>
            </a:r>
          </a:p>
          <a:p>
            <a:pPr algn="r"/>
            <a:endParaRPr lang="en-GB" sz="2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8F44B92-F039-459B-B4DB-46E1F2D59417}"/>
              </a:ext>
            </a:extLst>
          </p:cNvPr>
          <p:cNvGrpSpPr/>
          <p:nvPr/>
        </p:nvGrpSpPr>
        <p:grpSpPr>
          <a:xfrm>
            <a:off x="5562600" y="2246610"/>
            <a:ext cx="2819400" cy="3159125"/>
            <a:chOff x="5562600" y="2595562"/>
            <a:chExt cx="2819400" cy="3159125"/>
          </a:xfrm>
        </p:grpSpPr>
        <p:pic>
          <p:nvPicPr>
            <p:cNvPr id="9" name="Picture 1">
              <a:extLst>
                <a:ext uri="{FF2B5EF4-FFF2-40B4-BE49-F238E27FC236}">
                  <a16:creationId xmlns:a16="http://schemas.microsoft.com/office/drawing/2014/main" id="{1DB2DD52-D80F-4F37-A4D4-0961363E6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2595562"/>
              <a:ext cx="2819400" cy="315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Arrow Connector 4">
              <a:extLst>
                <a:ext uri="{FF2B5EF4-FFF2-40B4-BE49-F238E27FC236}">
                  <a16:creationId xmlns:a16="http://schemas.microsoft.com/office/drawing/2014/main" id="{89C53420-321F-4EE9-A1B5-D09AFE4855D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096000" y="5033962"/>
              <a:ext cx="533400" cy="228600"/>
            </a:xfrm>
            <a:prstGeom prst="straightConnector1">
              <a:avLst/>
            </a:prstGeom>
            <a:noFill/>
            <a:ln w="76200">
              <a:solidFill>
                <a:srgbClr val="66006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Arrow Connector 14">
              <a:extLst>
                <a:ext uri="{FF2B5EF4-FFF2-40B4-BE49-F238E27FC236}">
                  <a16:creationId xmlns:a16="http://schemas.microsoft.com/office/drawing/2014/main" id="{834AD8F4-A53F-4F43-B1C8-66088A06A3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7391400" y="4957762"/>
              <a:ext cx="457200" cy="304800"/>
            </a:xfrm>
            <a:prstGeom prst="straightConnector1">
              <a:avLst/>
            </a:prstGeom>
            <a:noFill/>
            <a:ln w="76200">
              <a:solidFill>
                <a:srgbClr val="66006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Arrow Connector 14">
              <a:extLst>
                <a:ext uri="{FF2B5EF4-FFF2-40B4-BE49-F238E27FC236}">
                  <a16:creationId xmlns:a16="http://schemas.microsoft.com/office/drawing/2014/main" id="{FC2B8B50-6DA4-40DC-AECD-7A6E5F658D7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7772400" y="5186362"/>
              <a:ext cx="457200" cy="304800"/>
            </a:xfrm>
            <a:prstGeom prst="straightConnector1">
              <a:avLst/>
            </a:prstGeom>
            <a:noFill/>
            <a:ln w="76200">
              <a:solidFill>
                <a:srgbClr val="00009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Arrow Connector 4">
              <a:extLst>
                <a:ext uri="{FF2B5EF4-FFF2-40B4-BE49-F238E27FC236}">
                  <a16:creationId xmlns:a16="http://schemas.microsoft.com/office/drawing/2014/main" id="{B6B07FD1-FB6C-46E2-ADB7-89250990F0C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638800" y="5262562"/>
              <a:ext cx="533400" cy="228600"/>
            </a:xfrm>
            <a:prstGeom prst="straightConnector1">
              <a:avLst/>
            </a:prstGeom>
            <a:noFill/>
            <a:ln w="76200">
              <a:solidFill>
                <a:srgbClr val="00009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AC6C9E5-DD65-421F-84D8-7B5FF7E71BB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15000" y="4043362"/>
              <a:ext cx="533400" cy="0"/>
            </a:xfrm>
            <a:prstGeom prst="straightConnector1">
              <a:avLst/>
            </a:prstGeom>
            <a:noFill/>
            <a:ln w="76200">
              <a:solidFill>
                <a:srgbClr val="33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9303EE8-0058-4072-B200-D4E2A2857795}"/>
              </a:ext>
            </a:extLst>
          </p:cNvPr>
          <p:cNvSpPr/>
          <p:nvPr/>
        </p:nvSpPr>
        <p:spPr>
          <a:xfrm>
            <a:off x="5319585" y="3200052"/>
            <a:ext cx="486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u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C0BD9B-81AA-4F33-88F9-6FF8303D3584}"/>
              </a:ext>
            </a:extLst>
          </p:cNvPr>
          <p:cNvSpPr/>
          <p:nvPr/>
        </p:nvSpPr>
        <p:spPr>
          <a:xfrm>
            <a:off x="5389151" y="4596496"/>
            <a:ext cx="486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u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F1FDEE-AA39-42D0-BA6C-6301AFBB92B5}"/>
              </a:ext>
            </a:extLst>
          </p:cNvPr>
          <p:cNvSpPr txBox="1"/>
          <p:nvPr/>
        </p:nvSpPr>
        <p:spPr>
          <a:xfrm>
            <a:off x="4800600" y="11430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48C9A"/>
                </a:solidFill>
              </a:rPr>
              <a:t>Ver &lt;2.3…  </a:t>
            </a:r>
            <a:r>
              <a:rPr lang="en-GB" i="1" dirty="0">
                <a:solidFill>
                  <a:srgbClr val="048C9A"/>
                </a:solidFill>
              </a:rPr>
              <a:t>external</a:t>
            </a:r>
            <a:r>
              <a:rPr lang="en-GB" dirty="0">
                <a:solidFill>
                  <a:srgbClr val="048C9A"/>
                </a:solidFill>
              </a:rPr>
              <a:t> u</a:t>
            </a:r>
            <a:r>
              <a:rPr lang="en-GB" baseline="-25000" dirty="0">
                <a:solidFill>
                  <a:srgbClr val="048C9A"/>
                </a:solidFill>
              </a:rPr>
              <a:t>2       </a:t>
            </a:r>
            <a:r>
              <a:rPr lang="en-GB" dirty="0">
                <a:solidFill>
                  <a:srgbClr val="048C9A"/>
                </a:solidFill>
              </a:rPr>
              <a:t> u</a:t>
            </a:r>
            <a:r>
              <a:rPr lang="en-GB" baseline="-25000" dirty="0">
                <a:solidFill>
                  <a:srgbClr val="048C9A"/>
                </a:solidFill>
              </a:rPr>
              <a:t>1</a:t>
            </a:r>
          </a:p>
          <a:p>
            <a:r>
              <a:rPr lang="en-GB" dirty="0">
                <a:solidFill>
                  <a:srgbClr val="048C9A"/>
                </a:solidFill>
              </a:rPr>
              <a:t>Ver &gt;2.4…  </a:t>
            </a:r>
            <a:r>
              <a:rPr lang="en-GB" i="1" dirty="0">
                <a:solidFill>
                  <a:srgbClr val="048C9A"/>
                </a:solidFill>
              </a:rPr>
              <a:t>internal </a:t>
            </a:r>
            <a:r>
              <a:rPr lang="en-GB" dirty="0">
                <a:solidFill>
                  <a:srgbClr val="048C9A"/>
                </a:solidFill>
              </a:rPr>
              <a:t> u</a:t>
            </a:r>
            <a:r>
              <a:rPr lang="en-GB" baseline="-25000" dirty="0">
                <a:solidFill>
                  <a:srgbClr val="048C9A"/>
                </a:solidFill>
              </a:rPr>
              <a:t>2</a:t>
            </a:r>
            <a:r>
              <a:rPr lang="en-GB" dirty="0">
                <a:solidFill>
                  <a:srgbClr val="048C9A"/>
                </a:solidFill>
              </a:rPr>
              <a:t>, u</a:t>
            </a:r>
            <a:r>
              <a:rPr lang="en-GB" baseline="-25000" dirty="0">
                <a:solidFill>
                  <a:srgbClr val="048C9A"/>
                </a:solidFill>
              </a:rPr>
              <a:t>1</a:t>
            </a:r>
            <a:endParaRPr lang="en-GB" dirty="0">
              <a:solidFill>
                <a:srgbClr val="048C9A"/>
              </a:solidFill>
            </a:endParaRPr>
          </a:p>
          <a:p>
            <a:endParaRPr lang="en-GB" dirty="0">
              <a:solidFill>
                <a:srgbClr val="048C9A"/>
              </a:solidFill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AA0476E-A1A5-4E4D-B3BC-20505FDF551A}"/>
              </a:ext>
            </a:extLst>
          </p:cNvPr>
          <p:cNvSpPr/>
          <p:nvPr/>
        </p:nvSpPr>
        <p:spPr bwMode="auto">
          <a:xfrm>
            <a:off x="8001000" y="1295400"/>
            <a:ext cx="381000" cy="24265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504DD3-8AF1-48D6-B049-B8D3D8790E03}"/>
              </a:ext>
            </a:extLst>
          </p:cNvPr>
          <p:cNvSpPr/>
          <p:nvPr/>
        </p:nvSpPr>
        <p:spPr>
          <a:xfrm>
            <a:off x="457200" y="1316024"/>
            <a:ext cx="9960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048C9A"/>
                </a:solidFill>
              </a:rPr>
              <a:t>Ver 2.3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51099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Using </a:t>
            </a:r>
            <a:r>
              <a:rPr lang="en-US" i="1">
                <a:latin typeface="Arial" charset="0"/>
                <a:ea typeface="ヒラギノ角ゴ Pro W3" charset="0"/>
                <a:cs typeface="ヒラギノ角ゴ Pro W3" charset="0"/>
              </a:rPr>
              <a:t>widget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for silts 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SAME EXE !</a:t>
            </a:r>
          </a:p>
          <a:p>
            <a:pPr lvl="2"/>
            <a:r>
              <a:rPr lang="en-US" sz="2200" dirty="0">
                <a:latin typeface="Arial" charset="0"/>
                <a:ea typeface="ヒラギノ角ゴ Pro W3" charset="0"/>
                <a:cs typeface="ヒラギノ角ゴ Pro W3" charset="0"/>
              </a:rPr>
              <a:t>Run undrained by changing bulk modulus of pore fluid</a:t>
            </a:r>
          </a:p>
          <a:p>
            <a:pPr lvl="2"/>
            <a:r>
              <a:rPr lang="en-US" sz="2200" dirty="0">
                <a:latin typeface="Arial" charset="0"/>
                <a:ea typeface="ヒラギノ角ゴ Pro W3" charset="0"/>
                <a:cs typeface="ヒラギノ角ゴ Pro W3" charset="0"/>
              </a:rPr>
              <a:t>.</a:t>
            </a:r>
            <a:r>
              <a:rPr lang="en-US" sz="2200" dirty="0" err="1">
                <a:latin typeface="Arial" charset="0"/>
                <a:ea typeface="ヒラギノ角ゴ Pro W3" charset="0"/>
                <a:cs typeface="ヒラギノ角ゴ Pro W3" charset="0"/>
              </a:rPr>
              <a:t>dat</a:t>
            </a:r>
            <a:r>
              <a:rPr lang="en-US" sz="2200" dirty="0">
                <a:latin typeface="Arial" charset="0"/>
                <a:ea typeface="ヒラギノ角ゴ Pro W3" charset="0"/>
                <a:cs typeface="ヒラギノ角ゴ Pro W3" charset="0"/>
              </a:rPr>
              <a:t> file sets </a:t>
            </a:r>
            <a:r>
              <a:rPr lang="en-US" sz="2200" i="1" dirty="0" err="1">
                <a:latin typeface="Arial" charset="0"/>
                <a:ea typeface="ヒラギノ角ゴ Pro W3" charset="0"/>
                <a:cs typeface="ヒラギノ角ゴ Pro W3" charset="0"/>
              </a:rPr>
              <a:t>poremod</a:t>
            </a:r>
            <a:r>
              <a:rPr lang="en-US" sz="2200" dirty="0">
                <a:latin typeface="Arial" charset="0"/>
                <a:ea typeface="ヒラギノ角ゴ Pro W3" charset="0"/>
                <a:cs typeface="ヒラギノ角ゴ Pro W3" charset="0"/>
              </a:rPr>
              <a:t> = 10</a:t>
            </a:r>
            <a:r>
              <a:rPr lang="en-US" sz="2200" baseline="30000" dirty="0">
                <a:latin typeface="Arial" charset="0"/>
                <a:ea typeface="ヒラギノ角ゴ Pro W3" charset="0"/>
                <a:cs typeface="ヒラギノ角ゴ Pro W3" charset="0"/>
              </a:rPr>
              <a:t>6</a:t>
            </a:r>
            <a:r>
              <a:rPr lang="en-US" sz="2200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200" dirty="0" err="1">
                <a:latin typeface="Arial" charset="0"/>
                <a:ea typeface="ヒラギノ角ゴ Pro W3" charset="0"/>
                <a:cs typeface="ヒラギノ角ゴ Pro W3" charset="0"/>
              </a:rPr>
              <a:t>kPa</a:t>
            </a:r>
            <a:endParaRPr lang="en-US" sz="22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sz="24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Process just the same as drained</a:t>
            </a:r>
          </a:p>
          <a:p>
            <a:endParaRPr lang="en-US" sz="24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Recover </a:t>
            </a:r>
            <a:r>
              <a:rPr lang="en-US" sz="2400" i="1" dirty="0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k’, m’</a:t>
            </a:r>
            <a:r>
              <a:rPr lang="en-US" altLang="ja-JP" sz="2400" dirty="0">
                <a:latin typeface="Arial" charset="0"/>
                <a:ea typeface="ヒラギノ角ゴ Pro W3" charset="0"/>
                <a:cs typeface="ヒラギノ角ゴ Pro W3" charset="0"/>
              </a:rPr>
              <a:t> for use in CPT data reduction</a:t>
            </a:r>
          </a:p>
          <a:p>
            <a:endParaRPr lang="en-US" sz="24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Also outputs </a:t>
            </a:r>
            <a:r>
              <a:rPr lang="en-US" sz="2400" i="1" dirty="0" err="1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B</a:t>
            </a:r>
            <a:r>
              <a:rPr lang="en-US" sz="2400" i="1" baseline="-25000" dirty="0" err="1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q</a:t>
            </a:r>
            <a:r>
              <a:rPr lang="en-US" sz="2400" i="1" baseline="-25000" dirty="0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at </a:t>
            </a:r>
            <a:r>
              <a:rPr lang="en-US" sz="2400" i="1" dirty="0">
                <a:solidFill>
                  <a:srgbClr val="0000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u</a:t>
            </a:r>
            <a:r>
              <a:rPr lang="en-US" sz="2400" i="1" baseline="-25000" dirty="0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2 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location</a:t>
            </a:r>
            <a:endParaRPr lang="en-US" sz="2400" i="1" baseline="-25000" dirty="0">
              <a:solidFill>
                <a:srgbClr val="3366FF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6E005A2-F7F9-B646-B326-B5863137D396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63894-8020-8B43-AED3-4D1477303820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Moving from sands to silts: Q(1-B</a:t>
            </a:r>
            <a:r>
              <a:rPr lang="en-US" baseline="-25000" dirty="0">
                <a:latin typeface="Arial" charset="0"/>
                <a:ea typeface="ヒラギノ角ゴ Pro W3" charset="0"/>
                <a:cs typeface="ヒラギノ角ゴ Pro W3" charset="0"/>
              </a:rPr>
              <a:t>q</a:t>
            </a:r>
            <a:r>
              <a:rPr lang="en-US" baseline="-25000" dirty="0">
                <a:solidFill>
                  <a:srgbClr val="0000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@1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) + 1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D90BE80-F95B-4844-851C-985487FFA083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19459" name="TextBox 7"/>
          <p:cNvSpPr txBox="1">
            <a:spLocks noChangeArrowheads="1"/>
          </p:cNvSpPr>
          <p:nvPr/>
        </p:nvSpPr>
        <p:spPr bwMode="auto">
          <a:xfrm flipH="1">
            <a:off x="4724400" y="6172200"/>
            <a:ext cx="419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r>
              <a:rPr lang="en-US" sz="2000" i="1">
                <a:solidFill>
                  <a:srgbClr val="008789"/>
                </a:solidFill>
              </a:rPr>
              <a:t>Houlsby (1988)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4655"/>
          <a:stretch/>
        </p:blipFill>
        <p:spPr>
          <a:xfrm>
            <a:off x="1981200" y="1066800"/>
            <a:ext cx="6964363" cy="48006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8" t="-12904" r="34662" b="2"/>
          <a:stretch>
            <a:fillRect/>
          </a:stretch>
        </p:blipFill>
        <p:spPr bwMode="auto">
          <a:xfrm>
            <a:off x="5029200" y="1828800"/>
            <a:ext cx="37211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12452"/>
            <a:ext cx="8013700" cy="5155917"/>
          </a:xfrm>
          <a:prstGeom prst="rect">
            <a:avLst/>
          </a:prstGeom>
        </p:spPr>
      </p:pic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Moving from sands to silts: Q(1-B</a:t>
            </a:r>
            <a:r>
              <a:rPr lang="en-US" baseline="-25000" dirty="0">
                <a:latin typeface="Arial" charset="0"/>
                <a:ea typeface="ヒラギノ角ゴ Pro W3" charset="0"/>
                <a:cs typeface="ヒラギノ角ゴ Pro W3" charset="0"/>
              </a:rPr>
              <a:t>q</a:t>
            </a:r>
            <a:r>
              <a:rPr lang="en-US" baseline="-25000" dirty="0">
                <a:solidFill>
                  <a:srgbClr val="0000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@2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) + 1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D90BE80-F95B-4844-851C-985487FFA083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19459" name="TextBox 7"/>
          <p:cNvSpPr txBox="1">
            <a:spLocks noChangeArrowheads="1"/>
          </p:cNvSpPr>
          <p:nvPr/>
        </p:nvSpPr>
        <p:spPr bwMode="auto">
          <a:xfrm flipH="1">
            <a:off x="4724400" y="6172200"/>
            <a:ext cx="419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r>
              <a:rPr lang="en-US" sz="2000" i="1">
                <a:solidFill>
                  <a:srgbClr val="008789"/>
                </a:solidFill>
              </a:rPr>
              <a:t>Houlsby (1988)</a:t>
            </a:r>
          </a:p>
        </p:txBody>
      </p:sp>
      <p:pic>
        <p:nvPicPr>
          <p:cNvPr id="1946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8" t="-12904" r="34662" b="2"/>
          <a:stretch>
            <a:fillRect/>
          </a:stretch>
        </p:blipFill>
        <p:spPr bwMode="auto">
          <a:xfrm>
            <a:off x="5029200" y="5562600"/>
            <a:ext cx="37211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295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You also have </a:t>
            </a:r>
            <a:r>
              <a:rPr lang="en-US" i="1" dirty="0">
                <a:latin typeface="Arial" charset="0"/>
                <a:ea typeface="ヒラギノ角ゴ Pro W3" charset="0"/>
                <a:cs typeface="ヒラギノ角ゴ Pro W3" charset="0"/>
              </a:rPr>
              <a:t>B</a:t>
            </a:r>
            <a:r>
              <a:rPr lang="en-US" baseline="-25000" dirty="0">
                <a:latin typeface="Arial" charset="0"/>
                <a:ea typeface="ヒラギノ角ゴ Pro W3" charset="0"/>
                <a:cs typeface="ヒラギノ角ゴ Pro W3" charset="0"/>
              </a:rPr>
              <a:t>q@2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data to use as check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D90BE80-F95B-4844-851C-985487FFA083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73EC-0C5F-3447-A9C5-BDEF8CA8AB2E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474131-C78A-4D87-A60F-112147E9EA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706"/>
          <a:stretch/>
        </p:blipFill>
        <p:spPr>
          <a:xfrm>
            <a:off x="1294011" y="1072048"/>
            <a:ext cx="7087989" cy="46317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A3BF60-3DC5-4C28-9956-546D4F525830}"/>
              </a:ext>
            </a:extLst>
          </p:cNvPr>
          <p:cNvSpPr txBox="1"/>
          <p:nvPr/>
        </p:nvSpPr>
        <p:spPr>
          <a:xfrm>
            <a:off x="4876800" y="3276600"/>
            <a:ext cx="3352800" cy="461665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>
                <a:latin typeface="Symbol" panose="05050102010706020507" pitchFamily="18" charset="2"/>
              </a:rPr>
              <a:t>y</a:t>
            </a:r>
            <a:r>
              <a:rPr lang="en-GB" baseline="-25000" dirty="0"/>
              <a:t>0</a:t>
            </a:r>
            <a:r>
              <a:rPr lang="en-GB" dirty="0"/>
              <a:t> = B</a:t>
            </a:r>
            <a:r>
              <a:rPr lang="en-GB" baseline="-25000" dirty="0"/>
              <a:t>q2</a:t>
            </a:r>
            <a:r>
              <a:rPr lang="en-GB" dirty="0"/>
              <a:t> </a:t>
            </a:r>
            <a:r>
              <a:rPr lang="en-GB" b="1" dirty="0" err="1">
                <a:solidFill>
                  <a:schemeClr val="accent5">
                    <a:lumMod val="50000"/>
                  </a:schemeClr>
                </a:solidFill>
                <a:latin typeface="Symbol" panose="05050102010706020507" pitchFamily="18" charset="2"/>
              </a:rPr>
              <a:t>y</a:t>
            </a:r>
            <a:r>
              <a:rPr lang="en-GB" b="1" baseline="-25000" dirty="0" err="1">
                <a:solidFill>
                  <a:schemeClr val="accent5">
                    <a:lumMod val="50000"/>
                  </a:schemeClr>
                </a:solidFill>
              </a:rPr>
              <a:t>L</a:t>
            </a:r>
            <a:r>
              <a:rPr lang="en-GB" dirty="0"/>
              <a:t> / (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Symbol" panose="05050102010706020507" pitchFamily="18" charset="2"/>
              </a:rPr>
              <a:t>A</a:t>
            </a:r>
            <a:r>
              <a:rPr lang="en-GB" b="1" baseline="-25000" dirty="0">
                <a:solidFill>
                  <a:schemeClr val="accent5">
                    <a:lumMod val="50000"/>
                  </a:schemeClr>
                </a:solidFill>
                <a:latin typeface="Symbol" panose="05050102010706020507" pitchFamily="18" charset="2"/>
              </a:rPr>
              <a:t>y</a:t>
            </a:r>
            <a:r>
              <a:rPr lang="en-GB" dirty="0"/>
              <a:t> + B</a:t>
            </a:r>
            <a:r>
              <a:rPr lang="en-GB" baseline="-25000" dirty="0"/>
              <a:t>q2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58685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961BB-9687-4573-BDFE-61022B0D0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Method 3</a:t>
            </a:r>
            <a:r>
              <a:rPr lang="en-GB" dirty="0"/>
              <a:t> Input to CPTplot.xls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30F96CF-39DA-48EC-B4C1-E69DFD5355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357"/>
          <a:stretch/>
        </p:blipFill>
        <p:spPr>
          <a:xfrm>
            <a:off x="247650" y="996156"/>
            <a:ext cx="8362950" cy="48863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A3889-3D8C-4D68-ADC5-A742D1787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BA694-D657-794A-A8A7-5E84D0A9A43E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AE8C64-01EE-4413-911A-8E70C1574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5EF4B-DC0E-554E-A0C9-E126D883006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B3B51D-E531-4D20-97B2-71B6BBFED5FD}"/>
              </a:ext>
            </a:extLst>
          </p:cNvPr>
          <p:cNvSpPr/>
          <p:nvPr/>
        </p:nvSpPr>
        <p:spPr bwMode="auto">
          <a:xfrm>
            <a:off x="4495800" y="4343400"/>
            <a:ext cx="3581400" cy="1295400"/>
          </a:xfrm>
          <a:prstGeom prst="roundRect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noFill/>
              <a:effectLst/>
              <a:latin typeface="Arial" charset="0"/>
              <a:ea typeface="ヒラギノ角ゴ Pro W3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664766"/>
      </p:ext>
    </p:extLst>
  </p:cSld>
  <p:clrMapOvr>
    <a:masterClrMapping/>
  </p:clrMapOvr>
</p:sld>
</file>

<file path=ppt/theme/theme1.xml><?xml version="1.0" encoding="utf-8"?>
<a:theme xmlns:a="http://schemas.openxmlformats.org/drawingml/2006/main" name="Golder Associates Logo_PPT Template_ White Background_2007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3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Content xmlns="601a35c9-d6ba-4034-8363-62e5ee06fa97" xsi:nil="true"/>
    <Link xmlns="601a35c9-d6ba-4034-8363-62e5ee06fa97">
      <Url xmlns="601a35c9-d6ba-4034-8363-62e5ee06fa97" xsi:nil="true"/>
      <Description xmlns="601a35c9-d6ba-4034-8363-62e5ee06fa97" xsi:nil="true"/>
    </Link>
    <Content_x0020_Description xmlns="601a35c9-d6ba-4034-8363-62e5ee06fa9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6C576865689B44B5350B8FFF28BD6C" ma:contentTypeVersion="6" ma:contentTypeDescription="Create a new document." ma:contentTypeScope="" ma:versionID="29e7b52722adecc01a6f901fa8603867">
  <xsd:schema xmlns:xsd="http://www.w3.org/2001/XMLSchema" xmlns:xs="http://www.w3.org/2001/XMLSchema" xmlns:p="http://schemas.microsoft.com/office/2006/metadata/properties" xmlns:ns1="601a35c9-d6ba-4034-8363-62e5ee06fa97" targetNamespace="http://schemas.microsoft.com/office/2006/metadata/properties" ma:root="true" ma:fieldsID="4c6a3594767d4df0c82240adad0db49d" ns1:_="">
    <xsd:import namespace="601a35c9-d6ba-4034-8363-62e5ee06fa97"/>
    <xsd:element name="properties">
      <xsd:complexType>
        <xsd:sequence>
          <xsd:element name="documentManagement">
            <xsd:complexType>
              <xsd:all>
                <xsd:element ref="ns1:Link" minOccurs="0"/>
                <xsd:element ref="ns1:Content_x0020_Description" minOccurs="0"/>
                <xsd:element ref="ns1:Cont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a35c9-d6ba-4034-8363-62e5ee06fa97" elementFormDefault="qualified">
    <xsd:import namespace="http://schemas.microsoft.com/office/2006/documentManagement/types"/>
    <xsd:import namespace="http://schemas.microsoft.com/office/infopath/2007/PartnerControls"/>
    <xsd:element name="Link" ma:index="0" nillable="true" ma:displayName="Link" ma:description="Link to an existing document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ontent_x0020_Description" ma:index="12" nillable="true" ma:displayName="Content Description" ma:internalName="Content_x0020_Description">
      <xsd:simpleType>
        <xsd:restriction base="dms:Text">
          <xsd:maxLength value="255"/>
        </xsd:restriction>
      </xsd:simpleType>
    </xsd:element>
    <xsd:element name="Content" ma:index="13" nillable="true" ma:displayName="Content" ma:internalName="Cont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FD9DFC-196A-451F-94DA-9E7966A31E1A}">
  <ds:schemaRefs>
    <ds:schemaRef ds:uri="http://schemas.microsoft.com/office/2006/metadata/properties"/>
    <ds:schemaRef ds:uri="601a35c9-d6ba-4034-8363-62e5ee06fa97"/>
  </ds:schemaRefs>
</ds:datastoreItem>
</file>

<file path=customXml/itemProps2.xml><?xml version="1.0" encoding="utf-8"?>
<ds:datastoreItem xmlns:ds="http://schemas.openxmlformats.org/officeDocument/2006/customXml" ds:itemID="{2F574C90-078A-4C39-989E-9FF39A6A59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1a35c9-d6ba-4034-8363-62e5ee06fa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F05D72-467B-4FAF-A150-6F19F59D06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Golder Associates Logo_PPT Template_ White Background_2007</Template>
  <TotalTime>55288</TotalTime>
  <Words>403</Words>
  <Application>Microsoft Office PowerPoint</Application>
  <PresentationFormat>On-screen Show (4:3)</PresentationFormat>
  <Paragraphs>101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CIDFont+F7</vt:lpstr>
      <vt:lpstr>Symbol</vt:lpstr>
      <vt:lpstr>Wingdings</vt:lpstr>
      <vt:lpstr>Golder Associates Logo_PPT Template_ White Background_2007</vt:lpstr>
      <vt:lpstr> 8c.  Determining y in SILT with the CPT </vt:lpstr>
      <vt:lpstr>Calibration of CPT in Silt</vt:lpstr>
      <vt:lpstr>Pore pressures during CPTu sounding</vt:lpstr>
      <vt:lpstr>Widget development</vt:lpstr>
      <vt:lpstr>Using widget for silts </vt:lpstr>
      <vt:lpstr>Moving from sands to silts: Q(1-Bq@1) + 1  </vt:lpstr>
      <vt:lpstr>Moving from sands to silts: Q(1-Bq@2) + 1  </vt:lpstr>
      <vt:lpstr>You also have Bq@2 data to use as check</vt:lpstr>
      <vt:lpstr>Method 3 Input to CPTplot.xls</vt:lpstr>
      <vt:lpstr>Nkt from CPTwidget</vt:lpstr>
      <vt:lpstr>Example results</vt:lpstr>
      <vt:lpstr>Reality check in absence of chamber</vt:lpstr>
      <vt:lpstr>Widget validation: Cadia  (Figure E4-5)</vt:lpstr>
      <vt:lpstr>CAUTION !</vt:lpstr>
      <vt:lpstr>Going forward...</vt:lpstr>
    </vt:vector>
  </TitlesOfParts>
  <Company>Golder Associates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Adele Wong</dc:creator>
  <dc:description>V_2010-03-24</dc:description>
  <cp:lastModifiedBy>michael jefferies</cp:lastModifiedBy>
  <cp:revision>735</cp:revision>
  <dcterms:created xsi:type="dcterms:W3CDTF">2012-01-25T00:17:02Z</dcterms:created>
  <dcterms:modified xsi:type="dcterms:W3CDTF">2020-02-14T15:34:29Z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0x010100B76C576865689B44B5350B8FFF28BD6C</vt:lpwstr>
  </property>
</Properties>
</file>